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2" r:id="rId6"/>
  </p:sldMasterIdLst>
  <p:notesMasterIdLst>
    <p:notesMasterId r:id="rId29"/>
  </p:notesMasterIdLst>
  <p:handoutMasterIdLst>
    <p:handoutMasterId r:id="rId30"/>
  </p:handoutMasterIdLst>
  <p:sldIdLst>
    <p:sldId id="267" r:id="rId7"/>
    <p:sldId id="692" r:id="rId8"/>
    <p:sldId id="690" r:id="rId9"/>
    <p:sldId id="695" r:id="rId10"/>
    <p:sldId id="700" r:id="rId11"/>
    <p:sldId id="656" r:id="rId12"/>
    <p:sldId id="659" r:id="rId13"/>
    <p:sldId id="666" r:id="rId14"/>
    <p:sldId id="703" r:id="rId15"/>
    <p:sldId id="702" r:id="rId16"/>
    <p:sldId id="668" r:id="rId17"/>
    <p:sldId id="704" r:id="rId18"/>
    <p:sldId id="682" r:id="rId19"/>
    <p:sldId id="705" r:id="rId20"/>
    <p:sldId id="670" r:id="rId21"/>
    <p:sldId id="681" r:id="rId22"/>
    <p:sldId id="669" r:id="rId23"/>
    <p:sldId id="696" r:id="rId24"/>
    <p:sldId id="678" r:id="rId25"/>
    <p:sldId id="706" r:id="rId26"/>
    <p:sldId id="689" r:id="rId27"/>
    <p:sldId id="648"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CDF"/>
    <a:srgbClr val="20807E"/>
    <a:srgbClr val="F47920"/>
    <a:srgbClr val="FF9900"/>
    <a:srgbClr val="0000FF"/>
    <a:srgbClr val="663300"/>
    <a:srgbClr val="996633"/>
    <a:srgbClr val="CCCC00"/>
    <a:srgbClr val="00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7990" autoAdjust="0"/>
  </p:normalViewPr>
  <p:slideViewPr>
    <p:cSldViewPr snapToGrid="0">
      <p:cViewPr varScale="1">
        <p:scale>
          <a:sx n="82" d="100"/>
          <a:sy n="82" d="100"/>
        </p:scale>
        <p:origin x="1053" y="-355"/>
      </p:cViewPr>
      <p:guideLst>
        <p:guide pos="3840"/>
        <p:guide orient="horz" pos="2160"/>
      </p:guideLst>
    </p:cSldViewPr>
  </p:slideViewPr>
  <p:notesTextViewPr>
    <p:cViewPr>
      <p:scale>
        <a:sx n="1" d="1"/>
        <a:sy n="1" d="1"/>
      </p:scale>
      <p:origin x="0" y="0"/>
    </p:cViewPr>
  </p:notesTextViewPr>
  <p:notesViewPr>
    <p:cSldViewPr snapToGrid="0">
      <p:cViewPr varScale="1">
        <p:scale>
          <a:sx n="65" d="100"/>
          <a:sy n="65" d="100"/>
        </p:scale>
        <p:origin x="3619"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on Carle" userId="85f3c557-8d5b-434a-bb23-9f66a3d5b815" providerId="ADAL" clId="{00D2035E-B8AF-49D9-AD1E-595AF18FF7B2}"/>
    <pc:docChg chg="custSel modSld">
      <pc:chgData name="Jonathon Carle" userId="85f3c557-8d5b-434a-bb23-9f66a3d5b815" providerId="ADAL" clId="{00D2035E-B8AF-49D9-AD1E-595AF18FF7B2}" dt="2025-06-10T00:06:42.583" v="35" actId="478"/>
      <pc:docMkLst>
        <pc:docMk/>
      </pc:docMkLst>
      <pc:sldChg chg="modNotesTx">
        <pc:chgData name="Jonathon Carle" userId="85f3c557-8d5b-434a-bb23-9f66a3d5b815" providerId="ADAL" clId="{00D2035E-B8AF-49D9-AD1E-595AF18FF7B2}" dt="2025-06-10T00:05:25.746" v="27" actId="5793"/>
        <pc:sldMkLst>
          <pc:docMk/>
          <pc:sldMk cId="1051878143" sldId="267"/>
        </pc:sldMkLst>
      </pc:sldChg>
      <pc:sldChg chg="modNotes">
        <pc:chgData name="Jonathon Carle" userId="85f3c557-8d5b-434a-bb23-9f66a3d5b815" providerId="ADAL" clId="{00D2035E-B8AF-49D9-AD1E-595AF18FF7B2}" dt="2025-06-10T00:06:18.118" v="33" actId="478"/>
        <pc:sldMkLst>
          <pc:docMk/>
          <pc:sldMk cId="3142265530" sldId="670"/>
        </pc:sldMkLst>
      </pc:sldChg>
      <pc:sldChg chg="modNotes">
        <pc:chgData name="Jonathon Carle" userId="85f3c557-8d5b-434a-bb23-9f66a3d5b815" providerId="ADAL" clId="{00D2035E-B8AF-49D9-AD1E-595AF18FF7B2}" dt="2025-06-10T00:06:35.851" v="34" actId="478"/>
        <pc:sldMkLst>
          <pc:docMk/>
          <pc:sldMk cId="4005800416" sldId="681"/>
        </pc:sldMkLst>
      </pc:sldChg>
      <pc:sldChg chg="modNotes">
        <pc:chgData name="Jonathon Carle" userId="85f3c557-8d5b-434a-bb23-9f66a3d5b815" providerId="ADAL" clId="{00D2035E-B8AF-49D9-AD1E-595AF18FF7B2}" dt="2025-06-10T00:05:40.810" v="29" actId="478"/>
        <pc:sldMkLst>
          <pc:docMk/>
          <pc:sldMk cId="378036434" sldId="690"/>
        </pc:sldMkLst>
      </pc:sldChg>
      <pc:sldChg chg="modNotes">
        <pc:chgData name="Jonathon Carle" userId="85f3c557-8d5b-434a-bb23-9f66a3d5b815" providerId="ADAL" clId="{00D2035E-B8AF-49D9-AD1E-595AF18FF7B2}" dt="2025-06-10T00:05:35.873" v="28" actId="478"/>
        <pc:sldMkLst>
          <pc:docMk/>
          <pc:sldMk cId="937411086" sldId="692"/>
        </pc:sldMkLst>
      </pc:sldChg>
      <pc:sldChg chg="modNotes">
        <pc:chgData name="Jonathon Carle" userId="85f3c557-8d5b-434a-bb23-9f66a3d5b815" providerId="ADAL" clId="{00D2035E-B8AF-49D9-AD1E-595AF18FF7B2}" dt="2025-06-10T00:05:45.626" v="30" actId="478"/>
        <pc:sldMkLst>
          <pc:docMk/>
          <pc:sldMk cId="3653232535" sldId="695"/>
        </pc:sldMkLst>
      </pc:sldChg>
      <pc:sldChg chg="modNotes">
        <pc:chgData name="Jonathon Carle" userId="85f3c557-8d5b-434a-bb23-9f66a3d5b815" providerId="ADAL" clId="{00D2035E-B8AF-49D9-AD1E-595AF18FF7B2}" dt="2025-06-10T00:06:42.583" v="35" actId="478"/>
        <pc:sldMkLst>
          <pc:docMk/>
          <pc:sldMk cId="3984607078" sldId="696"/>
        </pc:sldMkLst>
      </pc:sldChg>
      <pc:sldChg chg="modNotes">
        <pc:chgData name="Jonathon Carle" userId="85f3c557-8d5b-434a-bb23-9f66a3d5b815" providerId="ADAL" clId="{00D2035E-B8AF-49D9-AD1E-595AF18FF7B2}" dt="2025-06-10T00:05:50.772" v="31" actId="478"/>
        <pc:sldMkLst>
          <pc:docMk/>
          <pc:sldMk cId="1014431534" sldId="700"/>
        </pc:sldMkLst>
      </pc:sldChg>
      <pc:sldChg chg="modNotes">
        <pc:chgData name="Jonathon Carle" userId="85f3c557-8d5b-434a-bb23-9f66a3d5b815" providerId="ADAL" clId="{00D2035E-B8AF-49D9-AD1E-595AF18FF7B2}" dt="2025-06-10T00:05:59.396" v="32" actId="478"/>
        <pc:sldMkLst>
          <pc:docMk/>
          <pc:sldMk cId="157792492" sldId="704"/>
        </pc:sldMkLst>
      </pc:sldChg>
      <pc:sldChg chg="modSp mod">
        <pc:chgData name="Jonathon Carle" userId="85f3c557-8d5b-434a-bb23-9f66a3d5b815" providerId="ADAL" clId="{00D2035E-B8AF-49D9-AD1E-595AF18FF7B2}" dt="2025-06-10T00:04:36.049" v="25" actId="20577"/>
        <pc:sldMkLst>
          <pc:docMk/>
          <pc:sldMk cId="910752881" sldId="706"/>
        </pc:sldMkLst>
        <pc:spChg chg="mod">
          <ac:chgData name="Jonathon Carle" userId="85f3c557-8d5b-434a-bb23-9f66a3d5b815" providerId="ADAL" clId="{00D2035E-B8AF-49D9-AD1E-595AF18FF7B2}" dt="2025-06-10T00:04:36.049" v="25" actId="20577"/>
          <ac:spMkLst>
            <pc:docMk/>
            <pc:sldMk cId="910752881" sldId="706"/>
            <ac:spMk id="3" creationId="{52ECBEC4-DC2D-70AE-8745-18567D3501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nathonCarle\Dropbox%20(GLN%20Planning)\Public\Projects\Active\11555%20Inner%20West%20Council%20&#8211;%20Recreation%20Needs%20Study\Data\Finance\Capital%20Works%20Expenditure%20by%20Funding%20Sourc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8758394733045"/>
          <c:y val="6.6745188961719368E-2"/>
          <c:w val="0.73158395506817775"/>
          <c:h val="0.89395792551210318"/>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6C6-48D2-B3B9-2E9E461D3455}"/>
              </c:ext>
            </c:extLst>
          </c:dPt>
          <c:dPt>
            <c:idx val="1"/>
            <c:bubble3D val="0"/>
            <c:explosion val="9"/>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6C6-48D2-B3B9-2E9E461D345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6C6-48D2-B3B9-2E9E461D345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56C6-48D2-B3B9-2E9E461D345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56C6-48D2-B3B9-2E9E461D3455}"/>
              </c:ext>
            </c:extLst>
          </c:dPt>
          <c:dLbls>
            <c:dLbl>
              <c:idx val="0"/>
              <c:layout>
                <c:manualLayout>
                  <c:x val="-0.22014083751953084"/>
                  <c:y val="6.7578587861619271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C6-48D2-B3B9-2E9E461D3455}"/>
                </c:ext>
              </c:extLst>
            </c:dLbl>
            <c:dLbl>
              <c:idx val="1"/>
              <c:layout>
                <c:manualLayout>
                  <c:x val="0.17394762891452534"/>
                  <c:y val="-6.0026501274580368E-2"/>
                </c:manualLayout>
              </c:layout>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9431570662774226"/>
                      <c:h val="0.32051633586786105"/>
                    </c:manualLayout>
                  </c15:layout>
                </c:ext>
                <c:ext xmlns:c16="http://schemas.microsoft.com/office/drawing/2014/chart" uri="{C3380CC4-5D6E-409C-BE32-E72D297353CC}">
                  <c16:uniqueId val="{00000003-56C6-48D2-B3B9-2E9E461D3455}"/>
                </c:ext>
              </c:extLst>
            </c:dLbl>
            <c:dLbl>
              <c:idx val="2"/>
              <c:layout>
                <c:manualLayout>
                  <c:x val="0.17230391655645025"/>
                  <c:y val="-6.5189488503113592E-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6C6-48D2-B3B9-2E9E461D3455}"/>
                </c:ext>
              </c:extLst>
            </c:dLbl>
            <c:dLbl>
              <c:idx val="4"/>
              <c:delete val="1"/>
              <c:extLst>
                <c:ext xmlns:c15="http://schemas.microsoft.com/office/drawing/2012/chart" uri="{CE6537A1-D6FC-4f65-9D91-7224C49458BB}"/>
                <c:ext xmlns:c16="http://schemas.microsoft.com/office/drawing/2014/chart" uri="{C3380CC4-5D6E-409C-BE32-E72D297353CC}">
                  <c16:uniqueId val="{00000009-56C6-48D2-B3B9-2E9E461D3455}"/>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Summary!$A$12:$A$16</c:f>
              <c:strCache>
                <c:ptCount val="5"/>
                <c:pt idx="0">
                  <c:v>Working funds e.g. general revenue</c:v>
                </c:pt>
                <c:pt idx="1">
                  <c:v>Development contributions</c:v>
                </c:pt>
                <c:pt idx="2">
                  <c:v>Grants</c:v>
                </c:pt>
                <c:pt idx="3">
                  <c:v>Restricted capital e.g. VPAs, special rates</c:v>
                </c:pt>
                <c:pt idx="4">
                  <c:v>Asset disposal</c:v>
                </c:pt>
              </c:strCache>
            </c:strRef>
          </c:cat>
          <c:val>
            <c:numRef>
              <c:f>Summary!$B$12:$B$16</c:f>
              <c:numCache>
                <c:formatCode>"$"#,##0,,"m"</c:formatCode>
                <c:ptCount val="5"/>
                <c:pt idx="0">
                  <c:v>38787050.450000003</c:v>
                </c:pt>
                <c:pt idx="1">
                  <c:v>22733161</c:v>
                </c:pt>
                <c:pt idx="2">
                  <c:v>16164769</c:v>
                </c:pt>
                <c:pt idx="3">
                  <c:v>14165232</c:v>
                </c:pt>
                <c:pt idx="4">
                  <c:v>-186081.45000000019</c:v>
                </c:pt>
              </c:numCache>
            </c:numRef>
          </c:val>
          <c:extLst>
            <c:ext xmlns:c16="http://schemas.microsoft.com/office/drawing/2014/chart" uri="{C3380CC4-5D6E-409C-BE32-E72D297353CC}">
              <c16:uniqueId val="{0000000A-56C6-48D2-B3B9-2E9E461D345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7800990993390079"/>
          <c:y val="8.4869965930841437E-2"/>
          <c:w val="0.63241867894441206"/>
          <c:h val="0.83373529777516009"/>
        </c:manualLayout>
      </c:layout>
      <c:pieChart>
        <c:varyColors val="1"/>
        <c:ser>
          <c:idx val="0"/>
          <c:order val="0"/>
          <c:dPt>
            <c:idx val="0"/>
            <c:bubble3D val="0"/>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D62-4E53-A83C-4F6D20EB78E7}"/>
              </c:ext>
            </c:extLst>
          </c:dPt>
          <c:dPt>
            <c:idx val="1"/>
            <c:bubble3D val="0"/>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D62-4E53-A83C-4F6D20EB78E7}"/>
              </c:ext>
            </c:extLst>
          </c:dPt>
          <c:dPt>
            <c:idx val="2"/>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D62-4E53-A83C-4F6D20EB78E7}"/>
              </c:ext>
            </c:extLst>
          </c:dPt>
          <c:dPt>
            <c:idx val="3"/>
            <c:bubble3D val="0"/>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D62-4E53-A83C-4F6D20EB78E7}"/>
              </c:ext>
            </c:extLst>
          </c:dPt>
          <c:dPt>
            <c:idx val="4"/>
            <c:bubble3D val="0"/>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D62-4E53-A83C-4F6D20EB78E7}"/>
              </c:ext>
            </c:extLst>
          </c:dPt>
          <c:dLbls>
            <c:dLbl>
              <c:idx val="0"/>
              <c:layout>
                <c:manualLayout>
                  <c:x val="-0.20817141684651583"/>
                  <c:y val="-0.161970465527161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62-4E53-A83C-4F6D20EB78E7}"/>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Sheet1!$C$4:$C$8</c:f>
              <c:strCache>
                <c:ptCount val="5"/>
                <c:pt idx="0">
                  <c:v>Open space - apportioned capital costs</c:v>
                </c:pt>
                <c:pt idx="1">
                  <c:v>Open space - unapportioned costs</c:v>
                </c:pt>
                <c:pt idx="2">
                  <c:v>Maintenance costs</c:v>
                </c:pt>
                <c:pt idx="3">
                  <c:v>Operational costs</c:v>
                </c:pt>
                <c:pt idx="4">
                  <c:v>Depreciation (replacement) costs</c:v>
                </c:pt>
              </c:strCache>
            </c:strRef>
          </c:cat>
          <c:val>
            <c:numRef>
              <c:f>Sheet1!$D$4:$D$8</c:f>
              <c:numCache>
                <c:formatCode>"$"#,##0,,"m"</c:formatCode>
                <c:ptCount val="5"/>
                <c:pt idx="0">
                  <c:v>80000000</c:v>
                </c:pt>
                <c:pt idx="1">
                  <c:v>20000000</c:v>
                </c:pt>
                <c:pt idx="2">
                  <c:v>5000000</c:v>
                </c:pt>
                <c:pt idx="3">
                  <c:v>5000000</c:v>
                </c:pt>
                <c:pt idx="4">
                  <c:v>15000000</c:v>
                </c:pt>
              </c:numCache>
            </c:numRef>
          </c:val>
          <c:extLst>
            <c:ext xmlns:c16="http://schemas.microsoft.com/office/drawing/2014/chart" uri="{C3380CC4-5D6E-409C-BE32-E72D297353CC}">
              <c16:uniqueId val="{0000000A-0D62-4E53-A83C-4F6D20EB78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6335985955541613"/>
          <c:y val="0.20909122105374808"/>
          <c:w val="0.57479960686479237"/>
          <c:h val="0.70661829162910117"/>
        </c:manualLayout>
      </c:layout>
      <c:pieChart>
        <c:varyColors val="1"/>
        <c:ser>
          <c:idx val="0"/>
          <c:order val="0"/>
          <c:dPt>
            <c:idx val="0"/>
            <c:bubble3D val="0"/>
            <c:spPr>
              <a:gradFill rotWithShape="1">
                <a:gsLst>
                  <a:gs pos="0">
                    <a:schemeClr val="accent6">
                      <a:shade val="45000"/>
                      <a:satMod val="103000"/>
                      <a:lumMod val="102000"/>
                      <a:tint val="94000"/>
                    </a:schemeClr>
                  </a:gs>
                  <a:gs pos="50000">
                    <a:schemeClr val="accent6">
                      <a:shade val="45000"/>
                      <a:satMod val="110000"/>
                      <a:lumMod val="100000"/>
                      <a:shade val="100000"/>
                    </a:schemeClr>
                  </a:gs>
                  <a:gs pos="100000">
                    <a:schemeClr val="accent6">
                      <a:shade val="4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11A-419E-ADF2-3031AC110B3E}"/>
              </c:ext>
            </c:extLst>
          </c:dPt>
          <c:dPt>
            <c:idx val="1"/>
            <c:bubble3D val="0"/>
            <c:spPr>
              <a:gradFill rotWithShape="1">
                <a:gsLst>
                  <a:gs pos="0">
                    <a:schemeClr val="accent6">
                      <a:shade val="61000"/>
                      <a:satMod val="103000"/>
                      <a:lumMod val="102000"/>
                      <a:tint val="94000"/>
                    </a:schemeClr>
                  </a:gs>
                  <a:gs pos="50000">
                    <a:schemeClr val="accent6">
                      <a:shade val="61000"/>
                      <a:satMod val="110000"/>
                      <a:lumMod val="100000"/>
                      <a:shade val="100000"/>
                    </a:schemeClr>
                  </a:gs>
                  <a:gs pos="100000">
                    <a:schemeClr val="accent6">
                      <a:shade val="61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11A-419E-ADF2-3031AC110B3E}"/>
              </c:ext>
            </c:extLst>
          </c:dPt>
          <c:dPt>
            <c:idx val="2"/>
            <c:bubble3D val="0"/>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11A-419E-ADF2-3031AC110B3E}"/>
              </c:ext>
            </c:extLst>
          </c:dPt>
          <c:dPt>
            <c:idx val="3"/>
            <c:bubble3D val="0"/>
            <c:spPr>
              <a:gradFill rotWithShape="1">
                <a:gsLst>
                  <a:gs pos="0">
                    <a:schemeClr val="accent6">
                      <a:shade val="92000"/>
                      <a:satMod val="103000"/>
                      <a:lumMod val="102000"/>
                      <a:tint val="94000"/>
                    </a:schemeClr>
                  </a:gs>
                  <a:gs pos="50000">
                    <a:schemeClr val="accent6">
                      <a:shade val="92000"/>
                      <a:satMod val="110000"/>
                      <a:lumMod val="100000"/>
                      <a:shade val="100000"/>
                    </a:schemeClr>
                  </a:gs>
                  <a:gs pos="100000">
                    <a:schemeClr val="accent6">
                      <a:shade val="92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311A-419E-ADF2-3031AC110B3E}"/>
              </c:ext>
            </c:extLst>
          </c:dPt>
          <c:dPt>
            <c:idx val="4"/>
            <c:bubble3D val="0"/>
            <c:spPr>
              <a:gradFill rotWithShape="1">
                <a:gsLst>
                  <a:gs pos="0">
                    <a:schemeClr val="accent6">
                      <a:tint val="93000"/>
                      <a:satMod val="103000"/>
                      <a:lumMod val="102000"/>
                      <a:tint val="94000"/>
                    </a:schemeClr>
                  </a:gs>
                  <a:gs pos="50000">
                    <a:schemeClr val="accent6">
                      <a:tint val="93000"/>
                      <a:satMod val="110000"/>
                      <a:lumMod val="100000"/>
                      <a:shade val="100000"/>
                    </a:schemeClr>
                  </a:gs>
                  <a:gs pos="100000">
                    <a:schemeClr val="accent6">
                      <a:tint val="93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311A-419E-ADF2-3031AC110B3E}"/>
              </c:ext>
            </c:extLst>
          </c:dPt>
          <c:dPt>
            <c:idx val="5"/>
            <c:bubble3D val="0"/>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311A-419E-ADF2-3031AC110B3E}"/>
              </c:ext>
            </c:extLst>
          </c:dPt>
          <c:dPt>
            <c:idx val="6"/>
            <c:bubble3D val="0"/>
            <c:spPr>
              <a:gradFill rotWithShape="1">
                <a:gsLst>
                  <a:gs pos="0">
                    <a:schemeClr val="accent6">
                      <a:tint val="62000"/>
                      <a:satMod val="103000"/>
                      <a:lumMod val="102000"/>
                      <a:tint val="94000"/>
                    </a:schemeClr>
                  </a:gs>
                  <a:gs pos="50000">
                    <a:schemeClr val="accent6">
                      <a:tint val="62000"/>
                      <a:satMod val="110000"/>
                      <a:lumMod val="100000"/>
                      <a:shade val="100000"/>
                    </a:schemeClr>
                  </a:gs>
                  <a:gs pos="100000">
                    <a:schemeClr val="accent6">
                      <a:tint val="62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311A-419E-ADF2-3031AC110B3E}"/>
              </c:ext>
            </c:extLst>
          </c:dPt>
          <c:dPt>
            <c:idx val="7"/>
            <c:bubble3D val="0"/>
            <c:spPr>
              <a:gradFill rotWithShape="1">
                <a:gsLst>
                  <a:gs pos="0">
                    <a:schemeClr val="accent6">
                      <a:tint val="46000"/>
                      <a:satMod val="103000"/>
                      <a:lumMod val="102000"/>
                      <a:tint val="94000"/>
                    </a:schemeClr>
                  </a:gs>
                  <a:gs pos="50000">
                    <a:schemeClr val="accent6">
                      <a:tint val="46000"/>
                      <a:satMod val="110000"/>
                      <a:lumMod val="100000"/>
                      <a:shade val="100000"/>
                    </a:schemeClr>
                  </a:gs>
                  <a:gs pos="100000">
                    <a:schemeClr val="accent6">
                      <a:tint val="4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311A-419E-ADF2-3031AC110B3E}"/>
              </c:ext>
            </c:extLst>
          </c:dPt>
          <c:dLbls>
            <c:dLbl>
              <c:idx val="0"/>
              <c:layout>
                <c:manualLayout>
                  <c:x val="-0.22521417266126803"/>
                  <c:y val="-2.026822564896069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1A-419E-ADF2-3031AC110B3E}"/>
                </c:ext>
              </c:extLst>
            </c:dLbl>
            <c:dLbl>
              <c:idx val="2"/>
              <c:layout>
                <c:manualLayout>
                  <c:x val="-4.6003442597615761E-2"/>
                  <c:y val="-4.945234923615898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1A-419E-ADF2-3031AC110B3E}"/>
                </c:ext>
              </c:extLst>
            </c:dLbl>
            <c:dLbl>
              <c:idx val="3"/>
              <c:layout>
                <c:manualLayout>
                  <c:x val="-8.6530602094234202E-3"/>
                  <c:y val="-8.249389332742683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1A-419E-ADF2-3031AC110B3E}"/>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Sheet1!$C$11:$C$18</c:f>
              <c:strCache>
                <c:ptCount val="8"/>
                <c:pt idx="0">
                  <c:v>s7.11 contributions</c:v>
                </c:pt>
                <c:pt idx="1">
                  <c:v>s7.12 levues</c:v>
                </c:pt>
                <c:pt idx="2">
                  <c:v>Repealed plan funds</c:v>
                </c:pt>
                <c:pt idx="3">
                  <c:v>Key sites</c:v>
                </c:pt>
                <c:pt idx="4">
                  <c:v>Conditions of consent</c:v>
                </c:pt>
                <c:pt idx="5">
                  <c:v>Asset recycling</c:v>
                </c:pt>
                <c:pt idx="6">
                  <c:v>Grants</c:v>
                </c:pt>
                <c:pt idx="7">
                  <c:v>General revenue</c:v>
                </c:pt>
              </c:strCache>
            </c:strRef>
          </c:cat>
          <c:val>
            <c:numRef>
              <c:f>Sheet1!$D$11:$D$18</c:f>
              <c:numCache>
                <c:formatCode>"$"#,##0,,"m"</c:formatCode>
                <c:ptCount val="8"/>
                <c:pt idx="0">
                  <c:v>60000000</c:v>
                </c:pt>
                <c:pt idx="1">
                  <c:v>10000000</c:v>
                </c:pt>
                <c:pt idx="2">
                  <c:v>10000000</c:v>
                </c:pt>
                <c:pt idx="3">
                  <c:v>10000000</c:v>
                </c:pt>
                <c:pt idx="4">
                  <c:v>10000000</c:v>
                </c:pt>
                <c:pt idx="5">
                  <c:v>10000000</c:v>
                </c:pt>
                <c:pt idx="6">
                  <c:v>10000000</c:v>
                </c:pt>
                <c:pt idx="7">
                  <c:v>5000000</c:v>
                </c:pt>
              </c:numCache>
            </c:numRef>
          </c:val>
          <c:extLst>
            <c:ext xmlns:c16="http://schemas.microsoft.com/office/drawing/2014/chart" uri="{C3380CC4-5D6E-409C-BE32-E72D297353CC}">
              <c16:uniqueId val="{00000010-311A-419E-ADF2-3031AC110B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EB4A5B-9CF1-4A2C-8B21-31899BFB3BB8}" type="doc">
      <dgm:prSet loTypeId="urn:microsoft.com/office/officeart/2005/8/layout/pyramid3" loCatId="pyramid" qsTypeId="urn:microsoft.com/office/officeart/2005/8/quickstyle/simple1" qsCatId="simple" csTypeId="urn:microsoft.com/office/officeart/2005/8/colors/accent1_2" csCatId="accent1" phldr="1"/>
      <dgm:spPr/>
    </dgm:pt>
    <dgm:pt modelId="{FA636B73-6227-4119-B1B0-D5828A42E454}">
      <dgm:prSet phldrT="[Text]"/>
      <dgm:spPr>
        <a:solidFill>
          <a:schemeClr val="accent6"/>
        </a:solidFill>
      </dgm:spPr>
      <dgm:t>
        <a:bodyPr/>
        <a:lstStyle/>
        <a:p>
          <a:r>
            <a:rPr lang="en-GB"/>
            <a:t>Conditions of consent</a:t>
          </a:r>
          <a:endParaRPr lang="en-AU"/>
        </a:p>
      </dgm:t>
    </dgm:pt>
    <dgm:pt modelId="{ED51239C-6B48-4D16-9CF0-5B9C4F04DEBF}" type="parTrans" cxnId="{B31C1C89-B7F1-466A-8C4B-04F95A356A1D}">
      <dgm:prSet/>
      <dgm:spPr/>
      <dgm:t>
        <a:bodyPr/>
        <a:lstStyle/>
        <a:p>
          <a:endParaRPr lang="en-AU"/>
        </a:p>
      </dgm:t>
    </dgm:pt>
    <dgm:pt modelId="{F4B98A96-1850-4E8C-9E94-4414411A454F}" type="sibTrans" cxnId="{B31C1C89-B7F1-466A-8C4B-04F95A356A1D}">
      <dgm:prSet/>
      <dgm:spPr/>
      <dgm:t>
        <a:bodyPr/>
        <a:lstStyle/>
        <a:p>
          <a:endParaRPr lang="en-AU"/>
        </a:p>
      </dgm:t>
    </dgm:pt>
    <dgm:pt modelId="{0505DE92-1498-41E1-9675-AA585966B41A}">
      <dgm:prSet phldrT="[Text]"/>
      <dgm:spPr/>
      <dgm:t>
        <a:bodyPr/>
        <a:lstStyle/>
        <a:p>
          <a:r>
            <a:rPr lang="en-GB"/>
            <a:t>Incentive clause</a:t>
          </a:r>
          <a:endParaRPr lang="en-AU"/>
        </a:p>
      </dgm:t>
    </dgm:pt>
    <dgm:pt modelId="{69C97DCF-6282-440C-A6B3-B5472364D355}" type="parTrans" cxnId="{35D5E3A1-2258-4A27-92D7-FD457395BB8E}">
      <dgm:prSet/>
      <dgm:spPr/>
      <dgm:t>
        <a:bodyPr/>
        <a:lstStyle/>
        <a:p>
          <a:endParaRPr lang="en-AU"/>
        </a:p>
      </dgm:t>
    </dgm:pt>
    <dgm:pt modelId="{D6783411-9429-41AD-AD8E-2EAB6CCB7CCA}" type="sibTrans" cxnId="{35D5E3A1-2258-4A27-92D7-FD457395BB8E}">
      <dgm:prSet/>
      <dgm:spPr/>
      <dgm:t>
        <a:bodyPr/>
        <a:lstStyle/>
        <a:p>
          <a:endParaRPr lang="en-AU"/>
        </a:p>
      </dgm:t>
    </dgm:pt>
    <dgm:pt modelId="{709F6925-7F0A-4DE8-86C8-FE6910A23888}">
      <dgm:prSet phldrT="[Text]"/>
      <dgm:spPr>
        <a:solidFill>
          <a:srgbClr val="FF9900"/>
        </a:solidFill>
      </dgm:spPr>
      <dgm:t>
        <a:bodyPr/>
        <a:lstStyle/>
        <a:p>
          <a:r>
            <a:rPr lang="en-GB" dirty="0"/>
            <a:t>Contributions</a:t>
          </a:r>
          <a:endParaRPr lang="en-AU" dirty="0"/>
        </a:p>
      </dgm:t>
    </dgm:pt>
    <dgm:pt modelId="{40502A57-A7E9-4F6C-9AAA-C952CDADC060}" type="parTrans" cxnId="{2B34D0FA-1279-4123-87A9-4A1F9CB1E818}">
      <dgm:prSet/>
      <dgm:spPr/>
      <dgm:t>
        <a:bodyPr/>
        <a:lstStyle/>
        <a:p>
          <a:endParaRPr lang="en-AU"/>
        </a:p>
      </dgm:t>
    </dgm:pt>
    <dgm:pt modelId="{4A335023-7DC4-4263-876A-EAA1A7DC9FBB}" type="sibTrans" cxnId="{2B34D0FA-1279-4123-87A9-4A1F9CB1E818}">
      <dgm:prSet/>
      <dgm:spPr/>
      <dgm:t>
        <a:bodyPr/>
        <a:lstStyle/>
        <a:p>
          <a:endParaRPr lang="en-AU"/>
        </a:p>
      </dgm:t>
    </dgm:pt>
    <dgm:pt modelId="{EE6FC09A-95EB-41DE-BF49-A6EAAC50F438}">
      <dgm:prSet phldrT="[Text]"/>
      <dgm:spPr>
        <a:solidFill>
          <a:schemeClr val="bg2"/>
        </a:solidFill>
      </dgm:spPr>
      <dgm:t>
        <a:bodyPr/>
        <a:lstStyle/>
        <a:p>
          <a:endParaRPr lang="en-AU">
            <a:solidFill>
              <a:schemeClr val="tx1">
                <a:hueOff val="0"/>
                <a:satOff val="0"/>
                <a:lumOff val="0"/>
              </a:schemeClr>
            </a:solidFill>
          </a:endParaRPr>
        </a:p>
      </dgm:t>
    </dgm:pt>
    <dgm:pt modelId="{AACD078A-8FC1-4CC4-899E-92C735BC6DB7}" type="parTrans" cxnId="{A17CBBC2-69D3-4DAF-ACF6-F9AA66D02989}">
      <dgm:prSet/>
      <dgm:spPr/>
      <dgm:t>
        <a:bodyPr/>
        <a:lstStyle/>
        <a:p>
          <a:endParaRPr lang="en-AU"/>
        </a:p>
      </dgm:t>
    </dgm:pt>
    <dgm:pt modelId="{18246789-4DE7-4CD8-8860-025F51D2B128}" type="sibTrans" cxnId="{A17CBBC2-69D3-4DAF-ACF6-F9AA66D02989}">
      <dgm:prSet/>
      <dgm:spPr/>
      <dgm:t>
        <a:bodyPr/>
        <a:lstStyle/>
        <a:p>
          <a:endParaRPr lang="en-AU"/>
        </a:p>
      </dgm:t>
    </dgm:pt>
    <dgm:pt modelId="{A03E0F9E-F285-44CF-B7DC-D3C4BCA9B743}" type="pres">
      <dgm:prSet presAssocID="{D8EB4A5B-9CF1-4A2C-8B21-31899BFB3BB8}" presName="Name0" presStyleCnt="0">
        <dgm:presLayoutVars>
          <dgm:dir/>
          <dgm:animLvl val="lvl"/>
          <dgm:resizeHandles val="exact"/>
        </dgm:presLayoutVars>
      </dgm:prSet>
      <dgm:spPr/>
    </dgm:pt>
    <dgm:pt modelId="{55E9B1DF-F4A7-4933-B321-6C4E6EFED663}" type="pres">
      <dgm:prSet presAssocID="{FA636B73-6227-4119-B1B0-D5828A42E454}" presName="Name8" presStyleCnt="0"/>
      <dgm:spPr/>
    </dgm:pt>
    <dgm:pt modelId="{99A11D09-CB9A-4F95-8D35-CB247EC3E38A}" type="pres">
      <dgm:prSet presAssocID="{FA636B73-6227-4119-B1B0-D5828A42E454}" presName="level" presStyleLbl="node1" presStyleIdx="0" presStyleCnt="4">
        <dgm:presLayoutVars>
          <dgm:chMax val="1"/>
          <dgm:bulletEnabled val="1"/>
        </dgm:presLayoutVars>
      </dgm:prSet>
      <dgm:spPr/>
    </dgm:pt>
    <dgm:pt modelId="{0B1D87A7-6FB0-49BF-8E77-6A3656FE9239}" type="pres">
      <dgm:prSet presAssocID="{FA636B73-6227-4119-B1B0-D5828A42E454}" presName="levelTx" presStyleLbl="revTx" presStyleIdx="0" presStyleCnt="0">
        <dgm:presLayoutVars>
          <dgm:chMax val="1"/>
          <dgm:bulletEnabled val="1"/>
        </dgm:presLayoutVars>
      </dgm:prSet>
      <dgm:spPr/>
    </dgm:pt>
    <dgm:pt modelId="{0F8FC795-1D08-4695-B048-165FFC36A103}" type="pres">
      <dgm:prSet presAssocID="{0505DE92-1498-41E1-9675-AA585966B41A}" presName="Name8" presStyleCnt="0"/>
      <dgm:spPr/>
    </dgm:pt>
    <dgm:pt modelId="{148E3EE9-E2B7-4D29-A605-135713A4A6AE}" type="pres">
      <dgm:prSet presAssocID="{0505DE92-1498-41E1-9675-AA585966B41A}" presName="level" presStyleLbl="node1" presStyleIdx="1" presStyleCnt="4">
        <dgm:presLayoutVars>
          <dgm:chMax val="1"/>
          <dgm:bulletEnabled val="1"/>
        </dgm:presLayoutVars>
      </dgm:prSet>
      <dgm:spPr/>
    </dgm:pt>
    <dgm:pt modelId="{5AA10212-96FF-4915-8D2D-37B11986B5FA}" type="pres">
      <dgm:prSet presAssocID="{0505DE92-1498-41E1-9675-AA585966B41A}" presName="levelTx" presStyleLbl="revTx" presStyleIdx="0" presStyleCnt="0">
        <dgm:presLayoutVars>
          <dgm:chMax val="1"/>
          <dgm:bulletEnabled val="1"/>
        </dgm:presLayoutVars>
      </dgm:prSet>
      <dgm:spPr/>
    </dgm:pt>
    <dgm:pt modelId="{B5D631B6-F5C9-457E-B8DD-09A82C297557}" type="pres">
      <dgm:prSet presAssocID="{709F6925-7F0A-4DE8-86C8-FE6910A23888}" presName="Name8" presStyleCnt="0"/>
      <dgm:spPr/>
    </dgm:pt>
    <dgm:pt modelId="{272D7A24-EE44-4EC2-A9B3-B7BFEE3A80B2}" type="pres">
      <dgm:prSet presAssocID="{709F6925-7F0A-4DE8-86C8-FE6910A23888}" presName="level" presStyleLbl="node1" presStyleIdx="2" presStyleCnt="4">
        <dgm:presLayoutVars>
          <dgm:chMax val="1"/>
          <dgm:bulletEnabled val="1"/>
        </dgm:presLayoutVars>
      </dgm:prSet>
      <dgm:spPr/>
    </dgm:pt>
    <dgm:pt modelId="{880D38C3-4094-42C1-BC2B-BE9A64485E69}" type="pres">
      <dgm:prSet presAssocID="{709F6925-7F0A-4DE8-86C8-FE6910A23888}" presName="levelTx" presStyleLbl="revTx" presStyleIdx="0" presStyleCnt="0">
        <dgm:presLayoutVars>
          <dgm:chMax val="1"/>
          <dgm:bulletEnabled val="1"/>
        </dgm:presLayoutVars>
      </dgm:prSet>
      <dgm:spPr/>
    </dgm:pt>
    <dgm:pt modelId="{0EF8AB5B-43D3-474C-9411-6FC3FF649BB0}" type="pres">
      <dgm:prSet presAssocID="{EE6FC09A-95EB-41DE-BF49-A6EAAC50F438}" presName="Name8" presStyleCnt="0"/>
      <dgm:spPr/>
    </dgm:pt>
    <dgm:pt modelId="{734743E6-13EC-4E90-A2F4-0BE935D09447}" type="pres">
      <dgm:prSet presAssocID="{EE6FC09A-95EB-41DE-BF49-A6EAAC50F438}" presName="level" presStyleLbl="node1" presStyleIdx="3" presStyleCnt="4">
        <dgm:presLayoutVars>
          <dgm:chMax val="1"/>
          <dgm:bulletEnabled val="1"/>
        </dgm:presLayoutVars>
      </dgm:prSet>
      <dgm:spPr/>
    </dgm:pt>
    <dgm:pt modelId="{844ACE6B-1466-46CE-BE10-C677172B1C6C}" type="pres">
      <dgm:prSet presAssocID="{EE6FC09A-95EB-41DE-BF49-A6EAAC50F438}" presName="levelTx" presStyleLbl="revTx" presStyleIdx="0" presStyleCnt="0">
        <dgm:presLayoutVars>
          <dgm:chMax val="1"/>
          <dgm:bulletEnabled val="1"/>
        </dgm:presLayoutVars>
      </dgm:prSet>
      <dgm:spPr/>
    </dgm:pt>
  </dgm:ptLst>
  <dgm:cxnLst>
    <dgm:cxn modelId="{BAD47A16-62D4-4D6A-BE2B-2E4BB623C615}" type="presOf" srcId="{709F6925-7F0A-4DE8-86C8-FE6910A23888}" destId="{272D7A24-EE44-4EC2-A9B3-B7BFEE3A80B2}" srcOrd="0" destOrd="0" presId="urn:microsoft.com/office/officeart/2005/8/layout/pyramid3"/>
    <dgm:cxn modelId="{BC117A1F-C1F3-40C1-B74E-A6D88561F122}" type="presOf" srcId="{0505DE92-1498-41E1-9675-AA585966B41A}" destId="{5AA10212-96FF-4915-8D2D-37B11986B5FA}" srcOrd="1" destOrd="0" presId="urn:microsoft.com/office/officeart/2005/8/layout/pyramid3"/>
    <dgm:cxn modelId="{48EA815F-4581-4EB8-9843-4BDE85874353}" type="presOf" srcId="{EE6FC09A-95EB-41DE-BF49-A6EAAC50F438}" destId="{844ACE6B-1466-46CE-BE10-C677172B1C6C}" srcOrd="1" destOrd="0" presId="urn:microsoft.com/office/officeart/2005/8/layout/pyramid3"/>
    <dgm:cxn modelId="{B902C16A-0DB1-4A60-A3D9-95C6ED1F9579}" type="presOf" srcId="{FA636B73-6227-4119-B1B0-D5828A42E454}" destId="{0B1D87A7-6FB0-49BF-8E77-6A3656FE9239}" srcOrd="1" destOrd="0" presId="urn:microsoft.com/office/officeart/2005/8/layout/pyramid3"/>
    <dgm:cxn modelId="{B31C1C89-B7F1-466A-8C4B-04F95A356A1D}" srcId="{D8EB4A5B-9CF1-4A2C-8B21-31899BFB3BB8}" destId="{FA636B73-6227-4119-B1B0-D5828A42E454}" srcOrd="0" destOrd="0" parTransId="{ED51239C-6B48-4D16-9CF0-5B9C4F04DEBF}" sibTransId="{F4B98A96-1850-4E8C-9E94-4414411A454F}"/>
    <dgm:cxn modelId="{F79F479D-4875-497F-AA64-16409360CE5A}" type="presOf" srcId="{0505DE92-1498-41E1-9675-AA585966B41A}" destId="{148E3EE9-E2B7-4D29-A605-135713A4A6AE}" srcOrd="0" destOrd="0" presId="urn:microsoft.com/office/officeart/2005/8/layout/pyramid3"/>
    <dgm:cxn modelId="{35D5E3A1-2258-4A27-92D7-FD457395BB8E}" srcId="{D8EB4A5B-9CF1-4A2C-8B21-31899BFB3BB8}" destId="{0505DE92-1498-41E1-9675-AA585966B41A}" srcOrd="1" destOrd="0" parTransId="{69C97DCF-6282-440C-A6B3-B5472364D355}" sibTransId="{D6783411-9429-41AD-AD8E-2EAB6CCB7CCA}"/>
    <dgm:cxn modelId="{EA8B0CA3-50E6-4967-99BF-603E2ABA505F}" type="presOf" srcId="{D8EB4A5B-9CF1-4A2C-8B21-31899BFB3BB8}" destId="{A03E0F9E-F285-44CF-B7DC-D3C4BCA9B743}" srcOrd="0" destOrd="0" presId="urn:microsoft.com/office/officeart/2005/8/layout/pyramid3"/>
    <dgm:cxn modelId="{C823CAA4-8A71-4846-A622-483A8F5C8670}" type="presOf" srcId="{709F6925-7F0A-4DE8-86C8-FE6910A23888}" destId="{880D38C3-4094-42C1-BC2B-BE9A64485E69}" srcOrd="1" destOrd="0" presId="urn:microsoft.com/office/officeart/2005/8/layout/pyramid3"/>
    <dgm:cxn modelId="{C5917CC2-135D-4F81-80E5-7DB9E1205CF2}" type="presOf" srcId="{FA636B73-6227-4119-B1B0-D5828A42E454}" destId="{99A11D09-CB9A-4F95-8D35-CB247EC3E38A}" srcOrd="0" destOrd="0" presId="urn:microsoft.com/office/officeart/2005/8/layout/pyramid3"/>
    <dgm:cxn modelId="{A17CBBC2-69D3-4DAF-ACF6-F9AA66D02989}" srcId="{D8EB4A5B-9CF1-4A2C-8B21-31899BFB3BB8}" destId="{EE6FC09A-95EB-41DE-BF49-A6EAAC50F438}" srcOrd="3" destOrd="0" parTransId="{AACD078A-8FC1-4CC4-899E-92C735BC6DB7}" sibTransId="{18246789-4DE7-4CD8-8860-025F51D2B128}"/>
    <dgm:cxn modelId="{DA86B9D4-A409-4ED8-B228-FE102FE9FF68}" type="presOf" srcId="{EE6FC09A-95EB-41DE-BF49-A6EAAC50F438}" destId="{734743E6-13EC-4E90-A2F4-0BE935D09447}" srcOrd="0" destOrd="0" presId="urn:microsoft.com/office/officeart/2005/8/layout/pyramid3"/>
    <dgm:cxn modelId="{2B34D0FA-1279-4123-87A9-4A1F9CB1E818}" srcId="{D8EB4A5B-9CF1-4A2C-8B21-31899BFB3BB8}" destId="{709F6925-7F0A-4DE8-86C8-FE6910A23888}" srcOrd="2" destOrd="0" parTransId="{40502A57-A7E9-4F6C-9AAA-C952CDADC060}" sibTransId="{4A335023-7DC4-4263-876A-EAA1A7DC9FBB}"/>
    <dgm:cxn modelId="{09620757-A59B-4608-B257-28E844B068FE}" type="presParOf" srcId="{A03E0F9E-F285-44CF-B7DC-D3C4BCA9B743}" destId="{55E9B1DF-F4A7-4933-B321-6C4E6EFED663}" srcOrd="0" destOrd="0" presId="urn:microsoft.com/office/officeart/2005/8/layout/pyramid3"/>
    <dgm:cxn modelId="{E90AA283-83E4-4D4A-9A07-C1B16A583F4A}" type="presParOf" srcId="{55E9B1DF-F4A7-4933-B321-6C4E6EFED663}" destId="{99A11D09-CB9A-4F95-8D35-CB247EC3E38A}" srcOrd="0" destOrd="0" presId="urn:microsoft.com/office/officeart/2005/8/layout/pyramid3"/>
    <dgm:cxn modelId="{4FD1958F-EF6B-4D42-BAA1-D46053818571}" type="presParOf" srcId="{55E9B1DF-F4A7-4933-B321-6C4E6EFED663}" destId="{0B1D87A7-6FB0-49BF-8E77-6A3656FE9239}" srcOrd="1" destOrd="0" presId="urn:microsoft.com/office/officeart/2005/8/layout/pyramid3"/>
    <dgm:cxn modelId="{4195E7E2-AFFA-458F-8E81-A193A5277DA5}" type="presParOf" srcId="{A03E0F9E-F285-44CF-B7DC-D3C4BCA9B743}" destId="{0F8FC795-1D08-4695-B048-165FFC36A103}" srcOrd="1" destOrd="0" presId="urn:microsoft.com/office/officeart/2005/8/layout/pyramid3"/>
    <dgm:cxn modelId="{F0D7AF13-EDF0-465C-AEC2-1F68A266D1D7}" type="presParOf" srcId="{0F8FC795-1D08-4695-B048-165FFC36A103}" destId="{148E3EE9-E2B7-4D29-A605-135713A4A6AE}" srcOrd="0" destOrd="0" presId="urn:microsoft.com/office/officeart/2005/8/layout/pyramid3"/>
    <dgm:cxn modelId="{BBEA6859-DA2F-4330-9AA4-756D2C28A725}" type="presParOf" srcId="{0F8FC795-1D08-4695-B048-165FFC36A103}" destId="{5AA10212-96FF-4915-8D2D-37B11986B5FA}" srcOrd="1" destOrd="0" presId="urn:microsoft.com/office/officeart/2005/8/layout/pyramid3"/>
    <dgm:cxn modelId="{9650DA85-CD6C-4AF8-892E-98402FE69B1C}" type="presParOf" srcId="{A03E0F9E-F285-44CF-B7DC-D3C4BCA9B743}" destId="{B5D631B6-F5C9-457E-B8DD-09A82C297557}" srcOrd="2" destOrd="0" presId="urn:microsoft.com/office/officeart/2005/8/layout/pyramid3"/>
    <dgm:cxn modelId="{9939EE48-E639-423C-B911-A66BB591E935}" type="presParOf" srcId="{B5D631B6-F5C9-457E-B8DD-09A82C297557}" destId="{272D7A24-EE44-4EC2-A9B3-B7BFEE3A80B2}" srcOrd="0" destOrd="0" presId="urn:microsoft.com/office/officeart/2005/8/layout/pyramid3"/>
    <dgm:cxn modelId="{E5DC3BF1-3ABD-4463-AD04-90C8B93A1DC0}" type="presParOf" srcId="{B5D631B6-F5C9-457E-B8DD-09A82C297557}" destId="{880D38C3-4094-42C1-BC2B-BE9A64485E69}" srcOrd="1" destOrd="0" presId="urn:microsoft.com/office/officeart/2005/8/layout/pyramid3"/>
    <dgm:cxn modelId="{D8E2B644-8390-45AF-9D80-C552FBFB4AFF}" type="presParOf" srcId="{A03E0F9E-F285-44CF-B7DC-D3C4BCA9B743}" destId="{0EF8AB5B-43D3-474C-9411-6FC3FF649BB0}" srcOrd="3" destOrd="0" presId="urn:microsoft.com/office/officeart/2005/8/layout/pyramid3"/>
    <dgm:cxn modelId="{FF500085-733F-470D-B575-11AEDA9B87B6}" type="presParOf" srcId="{0EF8AB5B-43D3-474C-9411-6FC3FF649BB0}" destId="{734743E6-13EC-4E90-A2F4-0BE935D09447}" srcOrd="0" destOrd="0" presId="urn:microsoft.com/office/officeart/2005/8/layout/pyramid3"/>
    <dgm:cxn modelId="{334C704A-86E6-4F3A-906C-E5EA3832F2C5}" type="presParOf" srcId="{0EF8AB5B-43D3-474C-9411-6FC3FF649BB0}" destId="{844ACE6B-1466-46CE-BE10-C677172B1C6C}"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667B9-9B82-4DC0-91CF-2C381E986030}" type="doc">
      <dgm:prSet loTypeId="urn:microsoft.com/office/officeart/2005/8/layout/pyramid1" loCatId="pyramid" qsTypeId="urn:microsoft.com/office/officeart/2005/8/quickstyle/simple1" qsCatId="simple" csTypeId="urn:microsoft.com/office/officeart/2005/8/colors/accent1_2" csCatId="accent1" phldr="1"/>
      <dgm:spPr/>
    </dgm:pt>
    <dgm:pt modelId="{983BE61A-8753-4526-BA0C-8450FF1B9553}">
      <dgm:prSet phldrT="[Text]" custT="1"/>
      <dgm:spPr>
        <a:solidFill>
          <a:schemeClr val="bg1">
            <a:lumMod val="65000"/>
            <a:lumOff val="35000"/>
          </a:schemeClr>
        </a:solidFill>
      </dgm:spPr>
      <dgm:t>
        <a:bodyPr tIns="1440000" bIns="432000"/>
        <a:lstStyle/>
        <a:p>
          <a:r>
            <a:rPr lang="en-GB" sz="1900" dirty="0"/>
            <a:t>Other                 funding</a:t>
          </a:r>
          <a:endParaRPr lang="en-AU" sz="1900" dirty="0"/>
        </a:p>
      </dgm:t>
    </dgm:pt>
    <dgm:pt modelId="{5413D0D2-A63E-483F-98F6-5A6FE88605FD}" type="parTrans" cxnId="{F18F29B3-ADDD-4AC6-A6C4-676491E51A2C}">
      <dgm:prSet/>
      <dgm:spPr/>
      <dgm:t>
        <a:bodyPr/>
        <a:lstStyle/>
        <a:p>
          <a:endParaRPr lang="en-AU" sz="1900"/>
        </a:p>
      </dgm:t>
    </dgm:pt>
    <dgm:pt modelId="{1017388D-4448-4FFC-BB34-96BCFB6CDB78}" type="sibTrans" cxnId="{F18F29B3-ADDD-4AC6-A6C4-676491E51A2C}">
      <dgm:prSet/>
      <dgm:spPr/>
      <dgm:t>
        <a:bodyPr/>
        <a:lstStyle/>
        <a:p>
          <a:endParaRPr lang="en-AU" sz="1900"/>
        </a:p>
      </dgm:t>
    </dgm:pt>
    <dgm:pt modelId="{9BD8ED6E-D9C1-44D4-8545-DFC05F50D9A9}">
      <dgm:prSet phldrT="[Text]" custT="1"/>
      <dgm:spPr>
        <a:solidFill>
          <a:srgbClr val="FF9900"/>
        </a:solidFill>
      </dgm:spPr>
      <dgm:t>
        <a:bodyPr/>
        <a:lstStyle/>
        <a:p>
          <a:r>
            <a:rPr lang="en-GB" sz="1900"/>
            <a:t>Contributions</a:t>
          </a:r>
          <a:endParaRPr lang="en-AU" sz="1900"/>
        </a:p>
      </dgm:t>
    </dgm:pt>
    <dgm:pt modelId="{45FF4DD3-B735-4854-90A5-B8781FF59D52}" type="parTrans" cxnId="{6AC06678-C094-4F09-A640-17E5C0598570}">
      <dgm:prSet/>
      <dgm:spPr/>
      <dgm:t>
        <a:bodyPr/>
        <a:lstStyle/>
        <a:p>
          <a:endParaRPr lang="en-AU" sz="1900"/>
        </a:p>
      </dgm:t>
    </dgm:pt>
    <dgm:pt modelId="{60E5B64C-116C-4CCA-ABFA-F155FAFAA1C0}" type="sibTrans" cxnId="{6AC06678-C094-4F09-A640-17E5C0598570}">
      <dgm:prSet/>
      <dgm:spPr/>
      <dgm:t>
        <a:bodyPr/>
        <a:lstStyle/>
        <a:p>
          <a:endParaRPr lang="en-AU" sz="1900"/>
        </a:p>
      </dgm:t>
    </dgm:pt>
    <dgm:pt modelId="{84C0375D-603A-404B-B7BD-3D60007E4A39}" type="pres">
      <dgm:prSet presAssocID="{D78667B9-9B82-4DC0-91CF-2C381E986030}" presName="Name0" presStyleCnt="0">
        <dgm:presLayoutVars>
          <dgm:dir/>
          <dgm:animLvl val="lvl"/>
          <dgm:resizeHandles val="exact"/>
        </dgm:presLayoutVars>
      </dgm:prSet>
      <dgm:spPr/>
    </dgm:pt>
    <dgm:pt modelId="{AEF26FFA-C717-45B0-8303-29029671E830}" type="pres">
      <dgm:prSet presAssocID="{983BE61A-8753-4526-BA0C-8450FF1B9553}" presName="Name8" presStyleCnt="0"/>
      <dgm:spPr/>
    </dgm:pt>
    <dgm:pt modelId="{4204D764-E660-49AC-8C90-7D7091D64C92}" type="pres">
      <dgm:prSet presAssocID="{983BE61A-8753-4526-BA0C-8450FF1B9553}" presName="level" presStyleLbl="node1" presStyleIdx="0" presStyleCnt="2" custLinFactNeighborX="-483" custLinFactNeighborY="-1592">
        <dgm:presLayoutVars>
          <dgm:chMax val="1"/>
          <dgm:bulletEnabled val="1"/>
        </dgm:presLayoutVars>
      </dgm:prSet>
      <dgm:spPr/>
    </dgm:pt>
    <dgm:pt modelId="{C9A1406A-6927-46A9-853D-86D798B2F2C5}" type="pres">
      <dgm:prSet presAssocID="{983BE61A-8753-4526-BA0C-8450FF1B9553}" presName="levelTx" presStyleLbl="revTx" presStyleIdx="0" presStyleCnt="0">
        <dgm:presLayoutVars>
          <dgm:chMax val="1"/>
          <dgm:bulletEnabled val="1"/>
        </dgm:presLayoutVars>
      </dgm:prSet>
      <dgm:spPr/>
    </dgm:pt>
    <dgm:pt modelId="{B008C50B-A07F-4F5A-A2F9-D3CEB5538A90}" type="pres">
      <dgm:prSet presAssocID="{9BD8ED6E-D9C1-44D4-8545-DFC05F50D9A9}" presName="Name8" presStyleCnt="0"/>
      <dgm:spPr/>
    </dgm:pt>
    <dgm:pt modelId="{B0276879-7A4D-4BD4-89DF-BBD296881634}" type="pres">
      <dgm:prSet presAssocID="{9BD8ED6E-D9C1-44D4-8545-DFC05F50D9A9}" presName="level" presStyleLbl="node1" presStyleIdx="1" presStyleCnt="2" custLinFactNeighborX="24554" custLinFactNeighborY="-991">
        <dgm:presLayoutVars>
          <dgm:chMax val="1"/>
          <dgm:bulletEnabled val="1"/>
        </dgm:presLayoutVars>
      </dgm:prSet>
      <dgm:spPr/>
    </dgm:pt>
    <dgm:pt modelId="{F5BC8EE7-5D78-4E3F-A5A2-3501E7FE57B6}" type="pres">
      <dgm:prSet presAssocID="{9BD8ED6E-D9C1-44D4-8545-DFC05F50D9A9}" presName="levelTx" presStyleLbl="revTx" presStyleIdx="0" presStyleCnt="0">
        <dgm:presLayoutVars>
          <dgm:chMax val="1"/>
          <dgm:bulletEnabled val="1"/>
        </dgm:presLayoutVars>
      </dgm:prSet>
      <dgm:spPr/>
    </dgm:pt>
  </dgm:ptLst>
  <dgm:cxnLst>
    <dgm:cxn modelId="{865B9D2A-7148-412E-96B9-AE32B738CDFE}" type="presOf" srcId="{9BD8ED6E-D9C1-44D4-8545-DFC05F50D9A9}" destId="{F5BC8EE7-5D78-4E3F-A5A2-3501E7FE57B6}" srcOrd="1" destOrd="0" presId="urn:microsoft.com/office/officeart/2005/8/layout/pyramid1"/>
    <dgm:cxn modelId="{3CFE475D-AD4A-4DCF-9296-4A71A83A24AE}" type="presOf" srcId="{983BE61A-8753-4526-BA0C-8450FF1B9553}" destId="{4204D764-E660-49AC-8C90-7D7091D64C92}" srcOrd="0" destOrd="0" presId="urn:microsoft.com/office/officeart/2005/8/layout/pyramid1"/>
    <dgm:cxn modelId="{77808668-BBCC-4A5D-84A3-69E391802C5D}" type="presOf" srcId="{983BE61A-8753-4526-BA0C-8450FF1B9553}" destId="{C9A1406A-6927-46A9-853D-86D798B2F2C5}" srcOrd="1" destOrd="0" presId="urn:microsoft.com/office/officeart/2005/8/layout/pyramid1"/>
    <dgm:cxn modelId="{6AC06678-C094-4F09-A640-17E5C0598570}" srcId="{D78667B9-9B82-4DC0-91CF-2C381E986030}" destId="{9BD8ED6E-D9C1-44D4-8545-DFC05F50D9A9}" srcOrd="1" destOrd="0" parTransId="{45FF4DD3-B735-4854-90A5-B8781FF59D52}" sibTransId="{60E5B64C-116C-4CCA-ABFA-F155FAFAA1C0}"/>
    <dgm:cxn modelId="{5D8C2F87-80B8-437B-A021-1A80B7728729}" type="presOf" srcId="{D78667B9-9B82-4DC0-91CF-2C381E986030}" destId="{84C0375D-603A-404B-B7BD-3D60007E4A39}" srcOrd="0" destOrd="0" presId="urn:microsoft.com/office/officeart/2005/8/layout/pyramid1"/>
    <dgm:cxn modelId="{FDEA53AC-B5B1-45D3-B4B7-BD462E928C7C}" type="presOf" srcId="{9BD8ED6E-D9C1-44D4-8545-DFC05F50D9A9}" destId="{B0276879-7A4D-4BD4-89DF-BBD296881634}" srcOrd="0" destOrd="0" presId="urn:microsoft.com/office/officeart/2005/8/layout/pyramid1"/>
    <dgm:cxn modelId="{F18F29B3-ADDD-4AC6-A6C4-676491E51A2C}" srcId="{D78667B9-9B82-4DC0-91CF-2C381E986030}" destId="{983BE61A-8753-4526-BA0C-8450FF1B9553}" srcOrd="0" destOrd="0" parTransId="{5413D0D2-A63E-483F-98F6-5A6FE88605FD}" sibTransId="{1017388D-4448-4FFC-BB34-96BCFB6CDB78}"/>
    <dgm:cxn modelId="{D1AFBA34-D647-4C04-A06E-A4E9D1BBD47A}" type="presParOf" srcId="{84C0375D-603A-404B-B7BD-3D60007E4A39}" destId="{AEF26FFA-C717-45B0-8303-29029671E830}" srcOrd="0" destOrd="0" presId="urn:microsoft.com/office/officeart/2005/8/layout/pyramid1"/>
    <dgm:cxn modelId="{41F15A94-61CD-4C2F-9E26-7C133407E7EB}" type="presParOf" srcId="{AEF26FFA-C717-45B0-8303-29029671E830}" destId="{4204D764-E660-49AC-8C90-7D7091D64C92}" srcOrd="0" destOrd="0" presId="urn:microsoft.com/office/officeart/2005/8/layout/pyramid1"/>
    <dgm:cxn modelId="{A28DDB4F-4D84-43CD-A1C2-61B3A76F6321}" type="presParOf" srcId="{AEF26FFA-C717-45B0-8303-29029671E830}" destId="{C9A1406A-6927-46A9-853D-86D798B2F2C5}" srcOrd="1" destOrd="0" presId="urn:microsoft.com/office/officeart/2005/8/layout/pyramid1"/>
    <dgm:cxn modelId="{DA08F70D-1DA8-44F9-90E7-E5DFF68B8C15}" type="presParOf" srcId="{84C0375D-603A-404B-B7BD-3D60007E4A39}" destId="{B008C50B-A07F-4F5A-A2F9-D3CEB5538A90}" srcOrd="1" destOrd="0" presId="urn:microsoft.com/office/officeart/2005/8/layout/pyramid1"/>
    <dgm:cxn modelId="{B746B580-A9EF-4966-9A4A-FCD3C7FCC904}" type="presParOf" srcId="{B008C50B-A07F-4F5A-A2F9-D3CEB5538A90}" destId="{B0276879-7A4D-4BD4-89DF-BBD296881634}" srcOrd="0" destOrd="0" presId="urn:microsoft.com/office/officeart/2005/8/layout/pyramid1"/>
    <dgm:cxn modelId="{9955408E-6FDB-4109-A56C-195554070B2F}" type="presParOf" srcId="{B008C50B-A07F-4F5A-A2F9-D3CEB5538A90}" destId="{F5BC8EE7-5D78-4E3F-A5A2-3501E7FE57B6}"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11D09-CB9A-4F95-8D35-CB247EC3E38A}">
      <dsp:nvSpPr>
        <dsp:cNvPr id="0" name=""/>
        <dsp:cNvSpPr/>
      </dsp:nvSpPr>
      <dsp:spPr>
        <a:xfrm rot="10800000">
          <a:off x="0" y="0"/>
          <a:ext cx="4375520" cy="1067095"/>
        </a:xfrm>
        <a:prstGeom prst="trapezoid">
          <a:avLst>
            <a:gd name="adj" fmla="val 51255"/>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Conditions of consent</a:t>
          </a:r>
          <a:endParaRPr lang="en-AU" sz="1900" kern="1200"/>
        </a:p>
      </dsp:txBody>
      <dsp:txXfrm rot="-10800000">
        <a:off x="765715" y="0"/>
        <a:ext cx="2844088" cy="1067095"/>
      </dsp:txXfrm>
    </dsp:sp>
    <dsp:sp modelId="{148E3EE9-E2B7-4D29-A605-135713A4A6AE}">
      <dsp:nvSpPr>
        <dsp:cNvPr id="0" name=""/>
        <dsp:cNvSpPr/>
      </dsp:nvSpPr>
      <dsp:spPr>
        <a:xfrm rot="10800000">
          <a:off x="546940" y="1067095"/>
          <a:ext cx="3281640" cy="1067095"/>
        </a:xfrm>
        <a:prstGeom prst="trapezoid">
          <a:avLst>
            <a:gd name="adj" fmla="val 512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Incentive clause</a:t>
          </a:r>
          <a:endParaRPr lang="en-AU" sz="1900" kern="1200"/>
        </a:p>
      </dsp:txBody>
      <dsp:txXfrm rot="-10800000">
        <a:off x="1121226" y="1067095"/>
        <a:ext cx="2133066" cy="1067095"/>
      </dsp:txXfrm>
    </dsp:sp>
    <dsp:sp modelId="{272D7A24-EE44-4EC2-A9B3-B7BFEE3A80B2}">
      <dsp:nvSpPr>
        <dsp:cNvPr id="0" name=""/>
        <dsp:cNvSpPr/>
      </dsp:nvSpPr>
      <dsp:spPr>
        <a:xfrm rot="10800000">
          <a:off x="1093880" y="2134190"/>
          <a:ext cx="2187760" cy="1067095"/>
        </a:xfrm>
        <a:prstGeom prst="trapezoid">
          <a:avLst>
            <a:gd name="adj" fmla="val 51255"/>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Contributions</a:t>
          </a:r>
          <a:endParaRPr lang="en-AU" sz="1900" kern="1200" dirty="0"/>
        </a:p>
      </dsp:txBody>
      <dsp:txXfrm rot="-10800000">
        <a:off x="1476738" y="2134190"/>
        <a:ext cx="1422044" cy="1067095"/>
      </dsp:txXfrm>
    </dsp:sp>
    <dsp:sp modelId="{734743E6-13EC-4E90-A2F4-0BE935D09447}">
      <dsp:nvSpPr>
        <dsp:cNvPr id="0" name=""/>
        <dsp:cNvSpPr/>
      </dsp:nvSpPr>
      <dsp:spPr>
        <a:xfrm rot="10800000">
          <a:off x="1640820" y="3201285"/>
          <a:ext cx="1093880" cy="1067095"/>
        </a:xfrm>
        <a:prstGeom prst="trapezoid">
          <a:avLst>
            <a:gd name="adj" fmla="val 51255"/>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AU" sz="1900" kern="1200">
            <a:solidFill>
              <a:schemeClr val="tx1">
                <a:hueOff val="0"/>
                <a:satOff val="0"/>
                <a:lumOff val="0"/>
              </a:schemeClr>
            </a:solidFill>
          </a:endParaRPr>
        </a:p>
      </dsp:txBody>
      <dsp:txXfrm rot="-10800000">
        <a:off x="1640820" y="3201285"/>
        <a:ext cx="1093880" cy="1067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4D764-E660-49AC-8C90-7D7091D64C92}">
      <dsp:nvSpPr>
        <dsp:cNvPr id="0" name=""/>
        <dsp:cNvSpPr/>
      </dsp:nvSpPr>
      <dsp:spPr>
        <a:xfrm>
          <a:off x="1107570" y="0"/>
          <a:ext cx="2236747" cy="2134190"/>
        </a:xfrm>
        <a:prstGeom prst="trapezoid">
          <a:avLst>
            <a:gd name="adj" fmla="val 52403"/>
          </a:avLst>
        </a:prstGeom>
        <a:solidFill>
          <a:schemeClr val="bg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440000" rIns="24130" bIns="432000" numCol="1" spcCol="1270" anchor="ctr" anchorCtr="0">
          <a:noAutofit/>
        </a:bodyPr>
        <a:lstStyle/>
        <a:p>
          <a:pPr marL="0" lvl="0" indent="0" algn="ctr" defTabSz="844550">
            <a:lnSpc>
              <a:spcPct val="90000"/>
            </a:lnSpc>
            <a:spcBef>
              <a:spcPct val="0"/>
            </a:spcBef>
            <a:spcAft>
              <a:spcPct val="35000"/>
            </a:spcAft>
            <a:buNone/>
          </a:pPr>
          <a:r>
            <a:rPr lang="en-GB" sz="1900" kern="1200" dirty="0"/>
            <a:t>Other                 funding</a:t>
          </a:r>
          <a:endParaRPr lang="en-AU" sz="1900" kern="1200" dirty="0"/>
        </a:p>
      </dsp:txBody>
      <dsp:txXfrm>
        <a:off x="1107570" y="0"/>
        <a:ext cx="2236747" cy="2134190"/>
      </dsp:txXfrm>
    </dsp:sp>
    <dsp:sp modelId="{B0276879-7A4D-4BD4-89DF-BBD296881634}">
      <dsp:nvSpPr>
        <dsp:cNvPr id="0" name=""/>
        <dsp:cNvSpPr/>
      </dsp:nvSpPr>
      <dsp:spPr>
        <a:xfrm>
          <a:off x="0" y="2113040"/>
          <a:ext cx="4473494" cy="2134190"/>
        </a:xfrm>
        <a:prstGeom prst="trapezoid">
          <a:avLst>
            <a:gd name="adj" fmla="val 52403"/>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Contributions</a:t>
          </a:r>
          <a:endParaRPr lang="en-AU" sz="1900" kern="1200"/>
        </a:p>
      </dsp:txBody>
      <dsp:txXfrm>
        <a:off x="782861" y="2113040"/>
        <a:ext cx="2907771" cy="213419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0.16627</cdr:x>
      <cdr:y>0.87038</cdr:y>
    </cdr:from>
    <cdr:to>
      <cdr:x>0.46185</cdr:x>
      <cdr:y>1</cdr:y>
    </cdr:to>
    <cdr:sp macro="" textlink="">
      <cdr:nvSpPr>
        <cdr:cNvPr id="2" name="TextBox 11">
          <a:extLst xmlns:a="http://schemas.openxmlformats.org/drawingml/2006/main">
            <a:ext uri="{FF2B5EF4-FFF2-40B4-BE49-F238E27FC236}">
              <a16:creationId xmlns:a16="http://schemas.microsoft.com/office/drawing/2014/main" id="{716D7DF9-D82E-5586-AE87-5FCC1A7841FF}"/>
            </a:ext>
          </a:extLst>
        </cdr:cNvPr>
        <cdr:cNvSpPr txBox="1"/>
      </cdr:nvSpPr>
      <cdr:spPr>
        <a:xfrm xmlns:a="http://schemas.openxmlformats.org/drawingml/2006/main">
          <a:off x="1310440" y="5580023"/>
          <a:ext cx="2329543"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4800" b="1" dirty="0">
              <a:ln w="6600">
                <a:solidFill>
                  <a:schemeClr val="accent2"/>
                </a:solidFill>
                <a:prstDash val="solid"/>
              </a:ln>
              <a:solidFill>
                <a:srgbClr val="FFFFFF"/>
              </a:solidFill>
              <a:effectLst>
                <a:outerShdw dist="38100" dir="2700000" algn="tl" rotWithShape="0">
                  <a:schemeClr val="accent2"/>
                </a:outerShdw>
              </a:effectLst>
            </a:rPr>
            <a:t>=</a:t>
          </a:r>
          <a:endParaRPr lang="en-AU" sz="4800" b="1" dirty="0">
            <a:ln w="6600">
              <a:solidFill>
                <a:schemeClr val="accent2"/>
              </a:solidFill>
              <a:prstDash val="solid"/>
            </a:ln>
            <a:solidFill>
              <a:srgbClr val="FFFFFF"/>
            </a:solidFill>
            <a:effectLst>
              <a:outerShdw dist="38100" dir="2700000" algn="tl" rotWithShape="0">
                <a:schemeClr val="accent2"/>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A591099-7EBE-4D12-B880-CCA6B38B92A6}" type="datetimeFigureOut">
              <a:rPr lang="en-US" smtClean="0"/>
              <a:t>6/10/2025</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3A36C10-A9D4-4995-9BAF-95FBD77A724B}" type="slidenum">
              <a:rPr lang="en-US" smtClean="0"/>
              <a:t>‹#›</a:t>
            </a:fld>
            <a:endParaRPr lang="en-US"/>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04:24:08.9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1 279,'1758'0,"-1731"-2,46-7,4-1,266 6,-190 6,-59-3,112 2,-125 10,10 0,346-9,-223-3,485 1,-534 12,-5-1,705-11,-372 0,-457-2,48-8,25-2,-48 7,105-21,-91 13,63-12,-4 4,-91 16,180-16,33 21,-145 1,-93-2,1-1,29-7,-26 5,28-3,135 7,10-1,-108-10,21-1,74 11,123-6,470-9,-519 18,-200-2,2 1,102-11,125-36,-232 38,77-1,55 10,-79 1,467-2,-393-12,-2 0,-85 12,0 3,166 29,108 27,-308-51,-14-1,53 1,603-8,-324-1,1324 1,-1687-1,1 0,-1 0,1-2,-1 0,0 0,17-7,-12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04:24:12.4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1 118,'85'-1,"237"11,7 2,-159-9,-8 8,46 0,-186-10,0 1,22 6,26 1,307-5,-203-6,-43 4,154-4,-168-10,-44 3,141-18,-73 7,-75 12,129-35,-169 37,1 1,-1 1,1 1,44 2,-36 0,63-7,-82 5,61-11,145-8,567 22,-351 2,671-2,-1094 0,-1 2,0 0,18 5,-16-3,0-1,20 1,63 0,60 3,77 6,-196-11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0CF4299-1721-48C6-878D-74296BE00D21}" type="datetimeFigureOut">
              <a:rPr lang="en-US" smtClean="0"/>
              <a:t>6/10/2025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3AEF9EC-8318-4FF6-847E-A85BBD2B7E49}" type="slidenum">
              <a:rPr lang="en-US" smtClean="0"/>
              <a:t>‹#›</a:t>
            </a:fld>
            <a:endParaRPr lang="en-US"/>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3AEF9EC-8318-4FF6-847E-A85BBD2B7E49}" type="slidenum">
              <a:rPr lang="en-US" smtClean="0"/>
              <a:t>1</a:t>
            </a:fld>
            <a:endParaRPr lang="en-US"/>
          </a:p>
        </p:txBody>
      </p:sp>
      <p:sp>
        <p:nvSpPr>
          <p:cNvPr id="6" name="Notes Placeholder 5">
            <a:extLst>
              <a:ext uri="{FF2B5EF4-FFF2-40B4-BE49-F238E27FC236}">
                <a16:creationId xmlns:a16="http://schemas.microsoft.com/office/drawing/2014/main" id="{B7086D11-AB55-F27B-7DDB-DE0C111F9BB3}"/>
              </a:ext>
            </a:extLst>
          </p:cNvPr>
          <p:cNvSpPr>
            <a:spLocks noGrp="1"/>
          </p:cNvSpPr>
          <p:nvPr>
            <p:ph type="body" sz="quarter" idx="3"/>
          </p:nvPr>
        </p:nvSpPr>
        <p:spPr/>
        <p:txBody>
          <a:bodyPr/>
          <a:lstStyle/>
          <a:p>
            <a:pPr marL="0" indent="0">
              <a:spcAft>
                <a:spcPts val="1400"/>
              </a:spcAft>
              <a:buFont typeface="Arial" panose="020B0604020202020204" pitchFamily="34" charset="0"/>
              <a:buNone/>
            </a:pP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11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3325E-D18D-48DA-6170-AB948965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17D1-6DDE-52A0-8CFC-FCE9CAEC8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C122F-45F4-0CA5-9C3A-90FCE63F4C3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1423076-BD7F-E446-B87E-0919133BA331}"/>
              </a:ext>
            </a:extLst>
          </p:cNvPr>
          <p:cNvSpPr>
            <a:spLocks noGrp="1"/>
          </p:cNvSpPr>
          <p:nvPr>
            <p:ph type="sldNum" sz="quarter" idx="5"/>
          </p:nvPr>
        </p:nvSpPr>
        <p:spPr/>
        <p:txBody>
          <a:bodyPr/>
          <a:lstStyle/>
          <a:p>
            <a:fld id="{23AEF9EC-8318-4FF6-847E-A85BBD2B7E49}" type="slidenum">
              <a:rPr lang="en-US" smtClean="0"/>
              <a:t>10</a:t>
            </a:fld>
            <a:endParaRPr lang="en-US"/>
          </a:p>
        </p:txBody>
      </p:sp>
    </p:spTree>
    <p:extLst>
      <p:ext uri="{BB962C8B-B14F-4D97-AF65-F5344CB8AC3E}">
        <p14:creationId xmlns:p14="http://schemas.microsoft.com/office/powerpoint/2010/main" val="155938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11</a:t>
            </a:fld>
            <a:endParaRPr lang="en-US"/>
          </a:p>
        </p:txBody>
      </p:sp>
    </p:spTree>
    <p:extLst>
      <p:ext uri="{BB962C8B-B14F-4D97-AF65-F5344CB8AC3E}">
        <p14:creationId xmlns:p14="http://schemas.microsoft.com/office/powerpoint/2010/main" val="43955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C3CA4-FCC5-3616-49B5-0F6215B6F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D1557-6C1F-4E8C-00CD-8757DC1D4568}"/>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1F0341C-19F8-0A96-64D1-3DA0E76213D7}"/>
              </a:ext>
            </a:extLst>
          </p:cNvPr>
          <p:cNvSpPr>
            <a:spLocks noGrp="1"/>
          </p:cNvSpPr>
          <p:nvPr>
            <p:ph type="sldNum" sz="quarter" idx="5"/>
          </p:nvPr>
        </p:nvSpPr>
        <p:spPr/>
        <p:txBody>
          <a:bodyPr/>
          <a:lstStyle/>
          <a:p>
            <a:fld id="{23AEF9EC-8318-4FF6-847E-A85BBD2B7E49}" type="slidenum">
              <a:rPr lang="en-US" smtClean="0"/>
              <a:t>12</a:t>
            </a:fld>
            <a:endParaRPr lang="en-US"/>
          </a:p>
        </p:txBody>
      </p:sp>
      <p:sp>
        <p:nvSpPr>
          <p:cNvPr id="6" name="Notes Placeholder 5">
            <a:extLst>
              <a:ext uri="{FF2B5EF4-FFF2-40B4-BE49-F238E27FC236}">
                <a16:creationId xmlns:a16="http://schemas.microsoft.com/office/drawing/2014/main" id="{6DF9115B-6DD7-4BC2-9C2C-9AA6A0FD9F99}"/>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546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13</a:t>
            </a:fld>
            <a:endParaRPr lang="en-US"/>
          </a:p>
        </p:txBody>
      </p:sp>
    </p:spTree>
    <p:extLst>
      <p:ext uri="{BB962C8B-B14F-4D97-AF65-F5344CB8AC3E}">
        <p14:creationId xmlns:p14="http://schemas.microsoft.com/office/powerpoint/2010/main" val="1588402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4713-B4BC-1C9B-D406-2230F521A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2B190-3E30-CF19-10F9-079A33A18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21B3F-38AF-5301-FC9F-6D5200BBF97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FAB285-630B-07D5-FC2A-E448EBFAA07B}"/>
              </a:ext>
            </a:extLst>
          </p:cNvPr>
          <p:cNvSpPr>
            <a:spLocks noGrp="1"/>
          </p:cNvSpPr>
          <p:nvPr>
            <p:ph type="sldNum" sz="quarter" idx="5"/>
          </p:nvPr>
        </p:nvSpPr>
        <p:spPr/>
        <p:txBody>
          <a:bodyPr/>
          <a:lstStyle/>
          <a:p>
            <a:fld id="{23AEF9EC-8318-4FF6-847E-A85BBD2B7E49}" type="slidenum">
              <a:rPr lang="en-US" smtClean="0"/>
              <a:t>14</a:t>
            </a:fld>
            <a:endParaRPr lang="en-US"/>
          </a:p>
        </p:txBody>
      </p:sp>
    </p:spTree>
    <p:extLst>
      <p:ext uri="{BB962C8B-B14F-4D97-AF65-F5344CB8AC3E}">
        <p14:creationId xmlns:p14="http://schemas.microsoft.com/office/powerpoint/2010/main" val="211541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3AEF9EC-8318-4FF6-847E-A85BBD2B7E49}" type="slidenum">
              <a:rPr lang="en-US" smtClean="0"/>
              <a:t>15</a:t>
            </a:fld>
            <a:endParaRPr lang="en-US"/>
          </a:p>
        </p:txBody>
      </p:sp>
      <p:sp>
        <p:nvSpPr>
          <p:cNvPr id="6" name="Notes Placeholder 5">
            <a:extLst>
              <a:ext uri="{FF2B5EF4-FFF2-40B4-BE49-F238E27FC236}">
                <a16:creationId xmlns:a16="http://schemas.microsoft.com/office/drawing/2014/main" id="{E4D7DED6-F359-ECD9-27E6-1AB0354AE11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3123487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3AEF9EC-8318-4FF6-847E-A85BBD2B7E49}" type="slidenum">
              <a:rPr lang="en-US" smtClean="0"/>
              <a:t>16</a:t>
            </a:fld>
            <a:endParaRPr lang="en-US"/>
          </a:p>
        </p:txBody>
      </p:sp>
      <p:sp>
        <p:nvSpPr>
          <p:cNvPr id="6" name="Notes Placeholder 5">
            <a:extLst>
              <a:ext uri="{FF2B5EF4-FFF2-40B4-BE49-F238E27FC236}">
                <a16:creationId xmlns:a16="http://schemas.microsoft.com/office/drawing/2014/main" id="{167AF88A-0DCF-2ED4-E7D0-6F1F1B74C687}"/>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410120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17</a:t>
            </a:fld>
            <a:endParaRPr lang="en-US"/>
          </a:p>
        </p:txBody>
      </p:sp>
    </p:spTree>
    <p:extLst>
      <p:ext uri="{BB962C8B-B14F-4D97-AF65-F5344CB8AC3E}">
        <p14:creationId xmlns:p14="http://schemas.microsoft.com/office/powerpoint/2010/main" val="119867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7B8E3-5E37-FA7E-FF96-4D3C8D50A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BBF9F-F985-53E5-62ED-7C167AC6AA3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9C0D9DF8-8547-D214-0DF6-9CE6DE9D746D}"/>
              </a:ext>
            </a:extLst>
          </p:cNvPr>
          <p:cNvSpPr>
            <a:spLocks noGrp="1"/>
          </p:cNvSpPr>
          <p:nvPr>
            <p:ph type="sldNum" sz="quarter" idx="5"/>
          </p:nvPr>
        </p:nvSpPr>
        <p:spPr/>
        <p:txBody>
          <a:bodyPr/>
          <a:lstStyle/>
          <a:p>
            <a:fld id="{23AEF9EC-8318-4FF6-847E-A85BBD2B7E49}" type="slidenum">
              <a:rPr lang="en-US" smtClean="0"/>
              <a:t>18</a:t>
            </a:fld>
            <a:endParaRPr lang="en-US"/>
          </a:p>
        </p:txBody>
      </p:sp>
      <p:sp>
        <p:nvSpPr>
          <p:cNvPr id="6" name="Notes Placeholder 5">
            <a:extLst>
              <a:ext uri="{FF2B5EF4-FFF2-40B4-BE49-F238E27FC236}">
                <a16:creationId xmlns:a16="http://schemas.microsoft.com/office/drawing/2014/main" id="{8FCFCEED-C3E6-0637-F75B-6284F4FC795E}"/>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594730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Might also mention cash flow and staging</a:t>
            </a:r>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19</a:t>
            </a:fld>
            <a:endParaRPr lang="en-US"/>
          </a:p>
        </p:txBody>
      </p:sp>
    </p:spTree>
    <p:extLst>
      <p:ext uri="{BB962C8B-B14F-4D97-AF65-F5344CB8AC3E}">
        <p14:creationId xmlns:p14="http://schemas.microsoft.com/office/powerpoint/2010/main" val="240229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C9042-37D1-D481-B4BC-BFB0E3300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88EB9-C6D4-FC42-1A4F-D9C179C3748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411F34EA-7743-A6AC-BA6C-FC9465D228E3}"/>
              </a:ext>
            </a:extLst>
          </p:cNvPr>
          <p:cNvSpPr>
            <a:spLocks noGrp="1"/>
          </p:cNvSpPr>
          <p:nvPr>
            <p:ph type="sldNum" sz="quarter" idx="5"/>
          </p:nvPr>
        </p:nvSpPr>
        <p:spPr/>
        <p:txBody>
          <a:bodyPr/>
          <a:lstStyle/>
          <a:p>
            <a:fld id="{23AEF9EC-8318-4FF6-847E-A85BBD2B7E49}" type="slidenum">
              <a:rPr lang="en-US" smtClean="0"/>
              <a:t>2</a:t>
            </a:fld>
            <a:endParaRPr lang="en-US"/>
          </a:p>
        </p:txBody>
      </p:sp>
      <p:sp>
        <p:nvSpPr>
          <p:cNvPr id="6" name="Notes Placeholder 5">
            <a:extLst>
              <a:ext uri="{FF2B5EF4-FFF2-40B4-BE49-F238E27FC236}">
                <a16:creationId xmlns:a16="http://schemas.microsoft.com/office/drawing/2014/main" id="{7475BD3C-2F8C-561B-5C37-18B4DA5E5868}"/>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2078120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22</a:t>
            </a:fld>
            <a:endParaRPr lang="en-US"/>
          </a:p>
        </p:txBody>
      </p:sp>
    </p:spTree>
    <p:extLst>
      <p:ext uri="{BB962C8B-B14F-4D97-AF65-F5344CB8AC3E}">
        <p14:creationId xmlns:p14="http://schemas.microsoft.com/office/powerpoint/2010/main" val="427522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73887-2838-3DC1-6C80-B4215C370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C5888-940F-8385-62EB-588F5DFBE815}"/>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186B0D5C-605A-8A50-DA85-CAC65CA1A61E}"/>
              </a:ext>
            </a:extLst>
          </p:cNvPr>
          <p:cNvSpPr>
            <a:spLocks noGrp="1"/>
          </p:cNvSpPr>
          <p:nvPr>
            <p:ph type="sldNum" sz="quarter" idx="5"/>
          </p:nvPr>
        </p:nvSpPr>
        <p:spPr/>
        <p:txBody>
          <a:bodyPr/>
          <a:lstStyle/>
          <a:p>
            <a:fld id="{23AEF9EC-8318-4FF6-847E-A85BBD2B7E49}" type="slidenum">
              <a:rPr lang="en-US" smtClean="0"/>
              <a:t>3</a:t>
            </a:fld>
            <a:endParaRPr lang="en-US"/>
          </a:p>
        </p:txBody>
      </p:sp>
      <p:sp>
        <p:nvSpPr>
          <p:cNvPr id="6" name="Notes Placeholder 5">
            <a:extLst>
              <a:ext uri="{FF2B5EF4-FFF2-40B4-BE49-F238E27FC236}">
                <a16:creationId xmlns:a16="http://schemas.microsoft.com/office/drawing/2014/main" id="{DBAE699E-1A55-6376-76D5-65534714418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88442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2EAF-94AC-945D-19ED-56B3ECD03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FB319-D98E-C677-5C4E-5B6DC28867F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366D8238-23D5-1006-9645-BFAA90EB20B7}"/>
              </a:ext>
            </a:extLst>
          </p:cNvPr>
          <p:cNvSpPr>
            <a:spLocks noGrp="1"/>
          </p:cNvSpPr>
          <p:nvPr>
            <p:ph type="sldNum" sz="quarter" idx="5"/>
          </p:nvPr>
        </p:nvSpPr>
        <p:spPr/>
        <p:txBody>
          <a:bodyPr/>
          <a:lstStyle/>
          <a:p>
            <a:fld id="{23AEF9EC-8318-4FF6-847E-A85BBD2B7E49}" type="slidenum">
              <a:rPr lang="en-US" smtClean="0"/>
              <a:t>4</a:t>
            </a:fld>
            <a:endParaRPr lang="en-US"/>
          </a:p>
        </p:txBody>
      </p:sp>
      <p:sp>
        <p:nvSpPr>
          <p:cNvPr id="6" name="Notes Placeholder 5">
            <a:extLst>
              <a:ext uri="{FF2B5EF4-FFF2-40B4-BE49-F238E27FC236}">
                <a16:creationId xmlns:a16="http://schemas.microsoft.com/office/drawing/2014/main" id="{72B11CA4-2AFA-6CCF-3121-ECA7CF18B4A0}"/>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409248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386E-C5B6-F2D2-BD82-6A7082654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7CF23-C955-548F-A1FF-380868E47069}"/>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0FDB52A5-4C28-C961-3746-84631DAD20A0}"/>
              </a:ext>
            </a:extLst>
          </p:cNvPr>
          <p:cNvSpPr>
            <a:spLocks noGrp="1"/>
          </p:cNvSpPr>
          <p:nvPr>
            <p:ph type="sldNum" sz="quarter" idx="5"/>
          </p:nvPr>
        </p:nvSpPr>
        <p:spPr/>
        <p:txBody>
          <a:bodyPr/>
          <a:lstStyle/>
          <a:p>
            <a:fld id="{23AEF9EC-8318-4FF6-847E-A85BBD2B7E49}" type="slidenum">
              <a:rPr lang="en-US" smtClean="0"/>
              <a:t>5</a:t>
            </a:fld>
            <a:endParaRPr lang="en-US"/>
          </a:p>
        </p:txBody>
      </p:sp>
      <p:sp>
        <p:nvSpPr>
          <p:cNvPr id="6" name="Notes Placeholder 5">
            <a:extLst>
              <a:ext uri="{FF2B5EF4-FFF2-40B4-BE49-F238E27FC236}">
                <a16:creationId xmlns:a16="http://schemas.microsoft.com/office/drawing/2014/main" id="{AA56FC0B-BCB5-DD97-6E08-D194AF2CD9AD}"/>
              </a:ext>
            </a:extLst>
          </p:cNvPr>
          <p:cNvSpPr>
            <a:spLocks noGrp="1"/>
          </p:cNvSpPr>
          <p:nvPr>
            <p:ph type="body" sz="quarter" idx="3"/>
          </p:nvPr>
        </p:nvSpPr>
        <p:spPr/>
        <p:txBody>
          <a:bodyPr/>
          <a:lstStyle/>
          <a:p>
            <a:endParaRPr lang="en-AU"/>
          </a:p>
        </p:txBody>
      </p:sp>
    </p:spTree>
    <p:extLst>
      <p:ext uri="{BB962C8B-B14F-4D97-AF65-F5344CB8AC3E}">
        <p14:creationId xmlns:p14="http://schemas.microsoft.com/office/powerpoint/2010/main" val="186729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6</a:t>
            </a:fld>
            <a:endParaRPr lang="en-US"/>
          </a:p>
        </p:txBody>
      </p:sp>
    </p:spTree>
    <p:extLst>
      <p:ext uri="{BB962C8B-B14F-4D97-AF65-F5344CB8AC3E}">
        <p14:creationId xmlns:p14="http://schemas.microsoft.com/office/powerpoint/2010/main" val="342598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7</a:t>
            </a:fld>
            <a:endParaRPr lang="en-US"/>
          </a:p>
        </p:txBody>
      </p:sp>
    </p:spTree>
    <p:extLst>
      <p:ext uri="{BB962C8B-B14F-4D97-AF65-F5344CB8AC3E}">
        <p14:creationId xmlns:p14="http://schemas.microsoft.com/office/powerpoint/2010/main" val="157060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AEF9EC-8318-4FF6-847E-A85BBD2B7E49}" type="slidenum">
              <a:rPr lang="en-US" smtClean="0"/>
              <a:t>8</a:t>
            </a:fld>
            <a:endParaRPr lang="en-US"/>
          </a:p>
        </p:txBody>
      </p:sp>
    </p:spTree>
    <p:extLst>
      <p:ext uri="{BB962C8B-B14F-4D97-AF65-F5344CB8AC3E}">
        <p14:creationId xmlns:p14="http://schemas.microsoft.com/office/powerpoint/2010/main" val="97671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02AB-40F0-E663-D232-6098DEF23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DC6D6-0302-6555-1EB7-98A887E1B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6467F-886A-9F13-E92F-51173789334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3C2A9B-9D79-D9C3-8138-2657B9F38875}"/>
              </a:ext>
            </a:extLst>
          </p:cNvPr>
          <p:cNvSpPr>
            <a:spLocks noGrp="1"/>
          </p:cNvSpPr>
          <p:nvPr>
            <p:ph type="sldNum" sz="quarter" idx="5"/>
          </p:nvPr>
        </p:nvSpPr>
        <p:spPr/>
        <p:txBody>
          <a:bodyPr/>
          <a:lstStyle/>
          <a:p>
            <a:fld id="{23AEF9EC-8318-4FF6-847E-A85BBD2B7E49}" type="slidenum">
              <a:rPr lang="en-US" smtClean="0"/>
              <a:t>9</a:t>
            </a:fld>
            <a:endParaRPr lang="en-US"/>
          </a:p>
        </p:txBody>
      </p:sp>
    </p:spTree>
    <p:extLst>
      <p:ext uri="{BB962C8B-B14F-4D97-AF65-F5344CB8AC3E}">
        <p14:creationId xmlns:p14="http://schemas.microsoft.com/office/powerpoint/2010/main" val="306409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1254"/>
            <a:ext cx="8226490" cy="3083767"/>
          </a:xfrm>
        </p:spPr>
        <p:txBody>
          <a:bodyPr anchor="b">
            <a:normAutofit/>
          </a:bodyPr>
          <a:lstStyle>
            <a:lvl1pPr algn="l">
              <a:lnSpc>
                <a:spcPct val="80000"/>
              </a:lnSpc>
              <a:defRPr sz="7200">
                <a:solidFill>
                  <a:schemeClr val="tx1"/>
                </a:solidFill>
                <a:latin typeface="Avenir Next LT Pro Demi" panose="020B0704020202020204" pitchFamily="34" charset="0"/>
              </a:defRPr>
            </a:lvl1pPr>
          </a:lstStyle>
          <a:p>
            <a:r>
              <a:rPr lang="en-US"/>
              <a:t>Click to edit Master title style</a:t>
            </a:r>
          </a:p>
        </p:txBody>
      </p:sp>
      <p:sp>
        <p:nvSpPr>
          <p:cNvPr id="3" name="Subtitle 2"/>
          <p:cNvSpPr>
            <a:spLocks noGrp="1"/>
          </p:cNvSpPr>
          <p:nvPr>
            <p:ph type="subTitle" idx="1"/>
          </p:nvPr>
        </p:nvSpPr>
        <p:spPr>
          <a:xfrm>
            <a:off x="609600" y="3386585"/>
            <a:ext cx="8229600" cy="1371600"/>
          </a:xfrm>
        </p:spPr>
        <p:txBody>
          <a:bodyPr/>
          <a:lstStyle>
            <a:lvl1pPr marL="0" indent="0" algn="l">
              <a:spcBef>
                <a:spcPts val="1200"/>
              </a:spcBef>
              <a:buNone/>
              <a:defRPr sz="2400">
                <a:solidFill>
                  <a:srgbClr val="F47920"/>
                </a:solidFill>
                <a:latin typeface="Avenir Next LT Pro Demi" panose="020B07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1C40B874-E53C-42B9-98BA-0781B387246C}" type="datetime1">
              <a:rPr lang="en-US" smtClean="0"/>
              <a:t>6/10/2025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0680" y="365125"/>
            <a:ext cx="1645920" cy="5811838"/>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p:nvPr>
        </p:nvSpPr>
        <p:spPr>
          <a:xfrm>
            <a:off x="1295400" y="365125"/>
            <a:ext cx="762466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5D402F4-45D7-406A-9C33-75238E131A1E}" type="datetime1">
              <a:rPr lang="en-US" smtClean="0"/>
              <a:t>6/10/2025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09002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4506E011-4F7D-42D0-82E1-078A40B76F01}" type="datetime1">
              <a:rPr lang="en-US" smtClean="0"/>
              <a:t>6/10/2025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253D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65176"/>
            <a:ext cx="8229600" cy="3081528"/>
          </a:xfrm>
        </p:spPr>
        <p:txBody>
          <a:bodyPr anchor="b">
            <a:normAutofit/>
          </a:bodyPr>
          <a:lstStyle>
            <a:lvl1pPr>
              <a:defRPr sz="5400">
                <a:solidFill>
                  <a:schemeClr val="tx1"/>
                </a:solidFill>
                <a:latin typeface="Avenir Next LT Pro Demi" panose="020B0704020202020204" pitchFamily="34" charset="0"/>
              </a:defRPr>
            </a:lvl1pPr>
          </a:lstStyle>
          <a:p>
            <a:r>
              <a:rPr lang="en-US"/>
              <a:t>Click to edit Master title style</a:t>
            </a:r>
          </a:p>
        </p:txBody>
      </p:sp>
      <p:sp>
        <p:nvSpPr>
          <p:cNvPr id="3" name="Text Placeholder 2"/>
          <p:cNvSpPr>
            <a:spLocks noGrp="1"/>
          </p:cNvSpPr>
          <p:nvPr>
            <p:ph type="body" idx="1"/>
          </p:nvPr>
        </p:nvSpPr>
        <p:spPr>
          <a:xfrm>
            <a:off x="612648" y="3388268"/>
            <a:ext cx="8229600" cy="1371600"/>
          </a:xfrm>
        </p:spPr>
        <p:txBody>
          <a:bodyPr/>
          <a:lstStyle>
            <a:lvl1pPr marL="0" indent="0">
              <a:spcBef>
                <a:spcPts val="1200"/>
              </a:spcBef>
              <a:buNone/>
              <a:defRPr sz="2400">
                <a:solidFill>
                  <a:srgbClr val="F47920"/>
                </a:solidFill>
                <a:latin typeface="Avenir Next LT Pro" panose="020B05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0"/>
              </a:defRPr>
            </a:lvl1pPr>
          </a:lstStyle>
          <a:p>
            <a:r>
              <a:rPr lang="en-US"/>
              <a:t>Click to edit Master title style</a:t>
            </a:r>
          </a:p>
        </p:txBody>
      </p:sp>
      <p:sp>
        <p:nvSpPr>
          <p:cNvPr id="3" name="Content Placeholder 2"/>
          <p:cNvSpPr>
            <a:spLocks noGrp="1"/>
          </p:cNvSpPr>
          <p:nvPr>
            <p:ph sz="half" idx="1"/>
          </p:nvPr>
        </p:nvSpPr>
        <p:spPr>
          <a:xfrm>
            <a:off x="1295401" y="1828800"/>
            <a:ext cx="4572000" cy="4348163"/>
          </a:xfrm>
        </p:spPr>
        <p:txBody>
          <a:bodyPr>
            <a:normAutofit/>
          </a:bodyPr>
          <a:lstStyle>
            <a:lvl1pPr>
              <a:defRPr sz="2000">
                <a:latin typeface="Arial Nova Light" panose="020B0304020202020204" pitchFamily="34" charset="0"/>
              </a:defRPr>
            </a:lvl1pPr>
            <a:lvl2pPr>
              <a:defRPr sz="1800">
                <a:latin typeface="Arial Nova Light" panose="020B0304020202020204" pitchFamily="34" charset="0"/>
              </a:defRPr>
            </a:lvl2pPr>
            <a:lvl3pPr>
              <a:defRPr sz="16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599" y="1828800"/>
            <a:ext cx="4572000" cy="4348163"/>
          </a:xfrm>
        </p:spPr>
        <p:txBody>
          <a:bodyPr>
            <a:normAutofit/>
          </a:bodyPr>
          <a:lstStyle>
            <a:lvl1pPr>
              <a:defRPr sz="2000">
                <a:latin typeface="Arial Nova Light" panose="020B0304020202020204" pitchFamily="34" charset="0"/>
              </a:defRPr>
            </a:lvl1pPr>
            <a:lvl2pPr>
              <a:defRPr sz="1800">
                <a:latin typeface="Arial Nova Light" panose="020B0304020202020204" pitchFamily="34" charset="0"/>
              </a:defRPr>
            </a:lvl2pPr>
            <a:lvl3pPr>
              <a:defRPr sz="1600">
                <a:latin typeface="Arial Nova Light" panose="020B0304020202020204" pitchFamily="34" charset="0"/>
              </a:defRPr>
            </a:lvl3pPr>
            <a:lvl4pPr>
              <a:defRPr sz="1400">
                <a:latin typeface="Arial Nova Light" panose="020B0304020202020204" pitchFamily="34" charset="0"/>
              </a:defRPr>
            </a:lvl4pPr>
            <a:lvl5pPr>
              <a:defRPr sz="1400">
                <a:latin typeface="Arial Nova Light" panose="020B0304020202020204" pitchFamily="34"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BE42C22A-A385-4013-8BC3-1C712ED98224}" type="datetime1">
              <a:rPr lang="en-US" smtClean="0"/>
              <a:t>6/10/2025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84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84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76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76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A4143CD7-DDC2-4E28-B80E-11B3368F8846}" type="datetime1">
              <a:rPr lang="en-US" smtClean="0"/>
              <a:t>6/10/2025</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68882D6B-0F0F-41E5-8A0F-FC2D7E2110E0}" type="datetime1">
              <a:rPr lang="en-US" smtClean="0"/>
              <a:t>6/10/2025</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399C1A38-D70F-41CF-857C-945C6FF6B07D}" type="datetime1">
              <a:rPr lang="en-US" smtClean="0"/>
              <a:t>6/10/2025</a:t>
            </a:fld>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79330" y="457200"/>
            <a:ext cx="3603070" cy="15544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06490" y="685800"/>
            <a:ext cx="610222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979330" y="2101850"/>
            <a:ext cx="3603070"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E32B96DC-D1E7-4668-A471-A46ECA2AE34F}" type="datetime1">
              <a:rPr lang="en-US" smtClean="0"/>
              <a:t>6/10/2025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82712" y="457200"/>
            <a:ext cx="3602736" cy="155448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
            <a:ext cx="73152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82712" y="2101850"/>
            <a:ext cx="3602736" cy="182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95400" y="1828800"/>
            <a:ext cx="9601200" cy="3518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 y="6385492"/>
            <a:ext cx="6099048" cy="228600"/>
          </a:xfrm>
          <a:prstGeom prst="rect">
            <a:avLst/>
          </a:prstGeom>
        </p:spPr>
        <p:txBody>
          <a:bodyPr vert="horz" lIns="91440" tIns="45720" rIns="91440" bIns="45720" rtlCol="0" anchor="ctr"/>
          <a:lstStyle>
            <a:lvl1pPr algn="l">
              <a:defRPr sz="1100">
                <a:solidFill>
                  <a:schemeClr val="accent1"/>
                </a:solidFill>
              </a:defRPr>
            </a:lvl1pPr>
          </a:lstStyle>
          <a:p>
            <a:r>
              <a:rPr lang="en-US"/>
              <a:t>Add a footer</a:t>
            </a:r>
          </a:p>
        </p:txBody>
      </p:sp>
      <p:sp>
        <p:nvSpPr>
          <p:cNvPr id="4" name="Date Placeholder 3"/>
          <p:cNvSpPr>
            <a:spLocks noGrp="1"/>
          </p:cNvSpPr>
          <p:nvPr>
            <p:ph type="dt" sz="half" idx="2"/>
          </p:nvPr>
        </p:nvSpPr>
        <p:spPr>
          <a:xfrm>
            <a:off x="9419253" y="6385492"/>
            <a:ext cx="982047" cy="228600"/>
          </a:xfrm>
          <a:prstGeom prst="rect">
            <a:avLst/>
          </a:prstGeom>
        </p:spPr>
        <p:txBody>
          <a:bodyPr vert="horz" lIns="91440" tIns="45720" rIns="91440" bIns="45720" rtlCol="0" anchor="ctr"/>
          <a:lstStyle>
            <a:lvl1pPr algn="r">
              <a:defRPr sz="1100">
                <a:solidFill>
                  <a:schemeClr val="accent1"/>
                </a:solidFill>
              </a:defRPr>
            </a:lvl1pPr>
          </a:lstStyle>
          <a:p>
            <a:fld id="{CC444FFE-4BDB-4301-83D8-FE8B25E7CF5A}" type="datetime1">
              <a:rPr lang="en-US" smtClean="0"/>
              <a:t>6/10/2025</a:t>
            </a:fld>
            <a:endParaRPr lang="en-US"/>
          </a:p>
        </p:txBody>
      </p:sp>
      <p:sp>
        <p:nvSpPr>
          <p:cNvPr id="6" name="Slide Number Placeholder 5"/>
          <p:cNvSpPr>
            <a:spLocks noGrp="1"/>
          </p:cNvSpPr>
          <p:nvPr>
            <p:ph type="sldNum" sz="quarter" idx="4"/>
          </p:nvPr>
        </p:nvSpPr>
        <p:spPr>
          <a:xfrm>
            <a:off x="10753532" y="6385492"/>
            <a:ext cx="828868" cy="228600"/>
          </a:xfrm>
          <a:prstGeom prst="rect">
            <a:avLst/>
          </a:prstGeom>
        </p:spPr>
        <p:txBody>
          <a:bodyPr vert="horz" lIns="91440" tIns="45720" rIns="91440" bIns="45720" rtlCol="0" anchor="ctr"/>
          <a:lstStyle>
            <a:lvl1pPr algn="r">
              <a:defRPr sz="1100">
                <a:solidFill>
                  <a:schemeClr val="accent1"/>
                </a:solidFill>
              </a:defRPr>
            </a:lvl1pPr>
          </a:lstStyle>
          <a:p>
            <a:fld id="{E31375A4-56A4-47D6-9801-1991572033F7}" type="slidenum">
              <a:rPr lang="en-US" smtClean="0"/>
              <a:pPr/>
              <a:t>‹#›</a:t>
            </a:fld>
            <a:endParaRPr lang="en-US"/>
          </a:p>
        </p:txBody>
      </p:sp>
      <p:pic>
        <p:nvPicPr>
          <p:cNvPr id="7" name="Picture 6">
            <a:extLst>
              <a:ext uri="{FF2B5EF4-FFF2-40B4-BE49-F238E27FC236}">
                <a16:creationId xmlns:a16="http://schemas.microsoft.com/office/drawing/2014/main" id="{70FB1832-84A0-445C-A6DF-7BA985E4E943}"/>
              </a:ext>
            </a:extLst>
          </p:cNvPr>
          <p:cNvPicPr>
            <a:picLocks noChangeAspect="1"/>
          </p:cNvPicPr>
          <p:nvPr userDrawn="1"/>
        </p:nvPicPr>
        <p:blipFill>
          <a:blip r:embed="rId13"/>
          <a:stretch>
            <a:fillRect/>
          </a:stretch>
        </p:blipFill>
        <p:spPr>
          <a:xfrm>
            <a:off x="764102" y="4756935"/>
            <a:ext cx="2895022" cy="2895022"/>
          </a:xfrm>
          <a:prstGeom prst="rect">
            <a:avLst/>
          </a:prstGeom>
        </p:spPr>
      </p:pic>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rgbClr val="F47920"/>
          </a:solidFill>
          <a:latin typeface="+mj-lt"/>
          <a:ea typeface="+mj-ea"/>
          <a:cs typeface="+mj-cs"/>
        </a:defRPr>
      </a:lvl1pPr>
    </p:titleStyle>
    <p:bodyStyle>
      <a:lvl1pPr marL="228600" indent="-228600" algn="l" defTabSz="914400" rtl="0" eaLnBrk="1" latinLnBrk="0" hangingPunct="1">
        <a:lnSpc>
          <a:spcPct val="90000"/>
        </a:lnSpc>
        <a:spcBef>
          <a:spcPts val="1800"/>
        </a:spcBef>
        <a:buClr>
          <a:srgbClr val="F47920"/>
        </a:buClr>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rgbClr val="F47920"/>
        </a:buClr>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rgbClr val="F47920"/>
        </a:buClr>
        <a:buFont typeface="Arial"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rgbClr val="F47920"/>
        </a:buClr>
        <a:buFont typeface="Arial" pitchFamily="34" charset="0"/>
        <a:buChar char="•"/>
        <a:defRPr sz="16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rgbClr val="F47920"/>
        </a:buClr>
        <a:buFont typeface="Arial" pitchFamily="34" charset="0"/>
        <a:buChar char="•"/>
        <a:defRPr sz="16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4224C-C69D-4FF6-A151-34DF6BA9A847}"/>
              </a:ext>
            </a:extLst>
          </p:cNvPr>
          <p:cNvSpPr/>
          <p:nvPr userDrawn="1"/>
        </p:nvSpPr>
        <p:spPr>
          <a:xfrm>
            <a:off x="9331" y="0"/>
            <a:ext cx="12192000" cy="6858000"/>
          </a:xfrm>
          <a:prstGeom prst="rect">
            <a:avLst/>
          </a:prstGeom>
          <a:solidFill>
            <a:srgbClr val="3C3C3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 name="Picture 9" descr="A close up of a logo&#10;&#10;Description generated with very high confidence">
            <a:extLst>
              <a:ext uri="{FF2B5EF4-FFF2-40B4-BE49-F238E27FC236}">
                <a16:creationId xmlns:a16="http://schemas.microsoft.com/office/drawing/2014/main" id="{55B8A35A-F984-4F4A-A51D-0531BE625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72" y="2678981"/>
            <a:ext cx="12192000" cy="4179019"/>
          </a:xfrm>
          <a:prstGeom prst="rect">
            <a:avLst/>
          </a:prstGeom>
        </p:spPr>
      </p:pic>
    </p:spTree>
    <p:extLst>
      <p:ext uri="{BB962C8B-B14F-4D97-AF65-F5344CB8AC3E}">
        <p14:creationId xmlns:p14="http://schemas.microsoft.com/office/powerpoint/2010/main" val="3884907394"/>
      </p:ext>
    </p:extLst>
  </p:cSld>
  <p:clrMap bg1="lt1" tx1="dk1" bg2="lt2" tx2="dk2" accent1="accent1" accent2="accent2" accent3="accent3" accent4="accent4" accent5="accent5" accent6="accent6" hlink="hlink" folHlink="folHlink"/>
  <p:txStyles>
    <p:titleStyle>
      <a:lvl1pPr algn="ctr" defTabSz="914400" rtl="0" eaLnBrk="1" latinLnBrk="0" hangingPunct="1">
        <a:lnSpc>
          <a:spcPct val="90000"/>
        </a:lnSpc>
        <a:spcBef>
          <a:spcPct val="0"/>
        </a:spcBef>
        <a:buNone/>
        <a:defRPr sz="4400" kern="1200">
          <a:solidFill>
            <a:schemeClr val="bg1"/>
          </a:solidFill>
          <a:latin typeface="Rubik" panose="02000604000000020004" pitchFamily="2" charset="-79"/>
          <a:ea typeface="+mj-ea"/>
          <a:cs typeface="Rubik" panose="02000604000000020004"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generated with very high confidence">
            <a:extLst>
              <a:ext uri="{FF2B5EF4-FFF2-40B4-BE49-F238E27FC236}">
                <a16:creationId xmlns:a16="http://schemas.microsoft.com/office/drawing/2014/main" id="{9E2D8936-7689-4E00-9F03-FD73C5C62C7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218"/>
          <a:stretch/>
        </p:blipFill>
        <p:spPr>
          <a:xfrm>
            <a:off x="705" y="5947719"/>
            <a:ext cx="12192000" cy="910281"/>
          </a:xfrm>
          <a:prstGeom prst="rect">
            <a:avLst/>
          </a:prstGeom>
        </p:spPr>
      </p:pic>
    </p:spTree>
    <p:extLst>
      <p:ext uri="{BB962C8B-B14F-4D97-AF65-F5344CB8AC3E}">
        <p14:creationId xmlns:p14="http://schemas.microsoft.com/office/powerpoint/2010/main" val="197910784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1255"/>
            <a:ext cx="8016240" cy="3003332"/>
          </a:xfrm>
        </p:spPr>
        <p:txBody>
          <a:bodyPr>
            <a:noAutofit/>
          </a:bodyPr>
          <a:lstStyle/>
          <a:p>
            <a:r>
              <a:rPr lang="en-US" sz="4800" dirty="0"/>
              <a:t>Holistic local infrastructure funding</a:t>
            </a:r>
            <a:endParaRPr lang="en-US" sz="4400" dirty="0">
              <a:solidFill>
                <a:srgbClr val="68878E"/>
              </a:solidFill>
            </a:endParaRPr>
          </a:p>
        </p:txBody>
      </p:sp>
      <p:sp>
        <p:nvSpPr>
          <p:cNvPr id="3" name="Subtitle 2"/>
          <p:cNvSpPr>
            <a:spLocks noGrp="1"/>
          </p:cNvSpPr>
          <p:nvPr>
            <p:ph type="subTitle" idx="1"/>
          </p:nvPr>
        </p:nvSpPr>
        <p:spPr>
          <a:xfrm>
            <a:off x="609599" y="3593413"/>
            <a:ext cx="10933841" cy="1693481"/>
          </a:xfrm>
        </p:spPr>
        <p:txBody>
          <a:bodyPr>
            <a:normAutofit/>
          </a:bodyPr>
          <a:lstStyle/>
          <a:p>
            <a:r>
              <a:rPr lang="en-US" sz="2600" dirty="0">
                <a:solidFill>
                  <a:srgbClr val="D7DCDF"/>
                </a:solidFill>
                <a:latin typeface="Avenir Next LT Pro" panose="020B0504020202020204" pitchFamily="34" charset="0"/>
              </a:rPr>
              <a:t>PIA Planner’s Summit, Day 1, 10 June</a:t>
            </a:r>
          </a:p>
          <a:p>
            <a:r>
              <a:rPr lang="en-US" sz="2600" dirty="0">
                <a:latin typeface="Avenir Next LT Pro" panose="020B0504020202020204" pitchFamily="34" charset="0"/>
              </a:rPr>
              <a:t>Jonathon Carle, Associate Director – Infrastructure</a:t>
            </a:r>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F8B4D-1C63-19E0-F42E-A99926A699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02940A4-58D3-AB3D-E653-FA136D07C0BC}"/>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3C11B39B-93F7-F56E-0584-BD84B1831F92}"/>
              </a:ext>
            </a:extLst>
          </p:cNvPr>
          <p:cNvPicPr>
            <a:picLocks noChangeAspect="1"/>
          </p:cNvPicPr>
          <p:nvPr/>
        </p:nvPicPr>
        <p:blipFill>
          <a:blip r:embed="rId3"/>
          <a:stretch>
            <a:fillRect/>
          </a:stretch>
        </p:blipFill>
        <p:spPr>
          <a:xfrm>
            <a:off x="762000" y="1163183"/>
            <a:ext cx="10668000" cy="4860207"/>
          </a:xfrm>
          <a:prstGeom prst="rect">
            <a:avLst/>
          </a:prstGeom>
        </p:spPr>
      </p:pic>
    </p:spTree>
    <p:extLst>
      <p:ext uri="{BB962C8B-B14F-4D97-AF65-F5344CB8AC3E}">
        <p14:creationId xmlns:p14="http://schemas.microsoft.com/office/powerpoint/2010/main" val="124300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p:txBody>
          <a:bodyPr>
            <a:normAutofit/>
          </a:bodyPr>
          <a:lstStyle/>
          <a:p>
            <a:r>
              <a:rPr lang="en-AU" sz="4000">
                <a:solidFill>
                  <a:schemeClr val="accent2"/>
                </a:solidFill>
              </a:rPr>
              <a:t>‘Key sites’ incentive clause</a:t>
            </a:r>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76DBD871-D709-6918-E030-14E46B4494D1}"/>
              </a:ext>
            </a:extLst>
          </p:cNvPr>
          <p:cNvSpPr>
            <a:spLocks noGrp="1"/>
          </p:cNvSpPr>
          <p:nvPr>
            <p:ph idx="1"/>
          </p:nvPr>
        </p:nvSpPr>
        <p:spPr>
          <a:xfrm>
            <a:off x="1295400" y="1606657"/>
            <a:ext cx="9601200" cy="4563687"/>
          </a:xfrm>
        </p:spPr>
        <p:txBody>
          <a:bodyPr>
            <a:noAutofit/>
          </a:bodyPr>
          <a:lstStyle/>
          <a:p>
            <a:pPr marL="468630" indent="-285750">
              <a:lnSpc>
                <a:spcPct val="100000"/>
              </a:lnSpc>
              <a:spcBef>
                <a:spcPts val="1200"/>
              </a:spcBef>
            </a:pPr>
            <a:r>
              <a:rPr lang="en-AU" sz="1600" kern="100" dirty="0">
                <a:effectLst/>
                <a:ea typeface="Aptos" panose="020B0004020202020204" pitchFamily="34" charset="0"/>
                <a:cs typeface="Times New Roman" panose="02020603050405020304" pitchFamily="18" charset="0"/>
              </a:rPr>
              <a:t>When a site is rezoned e.g. for residentia</a:t>
            </a:r>
            <a:r>
              <a:rPr lang="en-AU" sz="1600" kern="100" dirty="0">
                <a:ea typeface="Aptos" panose="020B0004020202020204" pitchFamily="34" charset="0"/>
                <a:cs typeface="Times New Roman" panose="02020603050405020304" pitchFamily="18" charset="0"/>
              </a:rPr>
              <a:t>l use with increased FSR and height, the land value may increase</a:t>
            </a:r>
          </a:p>
          <a:p>
            <a:pPr marL="468630" indent="-285750">
              <a:lnSpc>
                <a:spcPct val="100000"/>
              </a:lnSpc>
              <a:spcBef>
                <a:spcPts val="1200"/>
              </a:spcBef>
            </a:pPr>
            <a:r>
              <a:rPr lang="en-AU" sz="1600" kern="100" dirty="0">
                <a:ea typeface="Aptos" panose="020B0004020202020204" pitchFamily="34" charset="0"/>
                <a:cs typeface="Times New Roman" panose="02020603050405020304" pitchFamily="18" charset="0"/>
              </a:rPr>
              <a:t>Where this occurs, the development feasibility may change so there will an ‘increased capacity to pay’ i.e. provide infrastructure on the site, in addition to local infrastructure contributions</a:t>
            </a:r>
          </a:p>
          <a:p>
            <a:pPr marL="468630" indent="-285750">
              <a:lnSpc>
                <a:spcPct val="100000"/>
              </a:lnSpc>
              <a:spcBef>
                <a:spcPts val="1200"/>
              </a:spcBef>
            </a:pPr>
            <a:r>
              <a:rPr lang="en-AU" sz="1600" kern="100" dirty="0">
                <a:ea typeface="Aptos" panose="020B0004020202020204" pitchFamily="34" charset="0"/>
                <a:cs typeface="Times New Roman" panose="02020603050405020304" pitchFamily="18" charset="0"/>
              </a:rPr>
              <a:t>A site-specific clause is inserted into the planning instrument enabling the developer to access increased FSR, height etc at the development application (DA) stage in return for providing defined community infrastructure on the site</a:t>
            </a:r>
          </a:p>
          <a:p>
            <a:pPr marL="468630" indent="-285750">
              <a:lnSpc>
                <a:spcPct val="100000"/>
              </a:lnSpc>
              <a:spcBef>
                <a:spcPts val="1200"/>
              </a:spcBef>
            </a:pPr>
            <a:r>
              <a:rPr lang="en-AU" sz="1600" kern="100" dirty="0">
                <a:ea typeface="Aptos" panose="020B0004020202020204" pitchFamily="34" charset="0"/>
                <a:cs typeface="Times New Roman" panose="02020603050405020304" pitchFamily="18" charset="0"/>
              </a:rPr>
              <a:t>Can be an effective way to overcome limitations of s7.11 and s7.12 local infrastructure contributions</a:t>
            </a:r>
          </a:p>
          <a:p>
            <a:pPr marL="468630" indent="-285750">
              <a:lnSpc>
                <a:spcPct val="100000"/>
              </a:lnSpc>
              <a:spcBef>
                <a:spcPts val="1200"/>
              </a:spcBef>
            </a:pPr>
            <a:r>
              <a:rPr lang="en-AU" sz="1600" kern="100" dirty="0">
                <a:effectLst/>
                <a:ea typeface="Aptos" panose="020B0004020202020204" pitchFamily="34" charset="0"/>
                <a:cs typeface="Times New Roman" panose="02020603050405020304" pitchFamily="18" charset="0"/>
              </a:rPr>
              <a:t>A companion clause will </a:t>
            </a:r>
            <a:r>
              <a:rPr lang="en-AU" sz="1600" kern="100" dirty="0">
                <a:ea typeface="Aptos" panose="020B0004020202020204" pitchFamily="34" charset="0"/>
                <a:cs typeface="Times New Roman" panose="02020603050405020304" pitchFamily="18" charset="0"/>
              </a:rPr>
              <a:t>be included in the DCP identifying the </a:t>
            </a:r>
            <a:r>
              <a:rPr lang="en-AU" sz="1600" kern="100" dirty="0">
                <a:effectLst/>
                <a:ea typeface="Aptos" panose="020B0004020202020204" pitchFamily="34" charset="0"/>
                <a:cs typeface="Times New Roman" panose="02020603050405020304" pitchFamily="18" charset="0"/>
              </a:rPr>
              <a:t>Community infrastructure commonly identified in a DCP e.g. open space, community facilities</a:t>
            </a:r>
          </a:p>
          <a:p>
            <a:pPr marL="468630" indent="-285750">
              <a:lnSpc>
                <a:spcPct val="100000"/>
              </a:lnSpc>
              <a:spcBef>
                <a:spcPts val="1200"/>
              </a:spcBef>
            </a:pPr>
            <a:r>
              <a:rPr lang="en-AU" sz="1600" kern="100" dirty="0">
                <a:effectLst/>
                <a:ea typeface="Aptos" panose="020B0004020202020204" pitchFamily="34" charset="0"/>
                <a:cs typeface="Times New Roman" panose="02020603050405020304" pitchFamily="18" charset="0"/>
              </a:rPr>
              <a:t>Works best on large ‘key sites’ with significant land value uplift</a:t>
            </a:r>
          </a:p>
          <a:p>
            <a:pPr marL="468630" indent="-285750">
              <a:lnSpc>
                <a:spcPct val="100000"/>
              </a:lnSpc>
              <a:spcBef>
                <a:spcPts val="1200"/>
              </a:spcBef>
            </a:pPr>
            <a:r>
              <a:rPr lang="en-AU" sz="1600" kern="100" dirty="0">
                <a:ea typeface="Aptos" panose="020B0004020202020204" pitchFamily="34" charset="0"/>
                <a:cs typeface="Times New Roman" panose="02020603050405020304" pitchFamily="18" charset="0"/>
              </a:rPr>
              <a:t>Feasibility testing is critical to ensure development remains feasible</a:t>
            </a:r>
          </a:p>
          <a:p>
            <a:pPr marL="468630" indent="-285750">
              <a:lnSpc>
                <a:spcPct val="100000"/>
              </a:lnSpc>
              <a:spcBef>
                <a:spcPts val="1200"/>
              </a:spcBef>
            </a:pPr>
            <a:r>
              <a:rPr lang="en-AU" sz="1600" kern="100" dirty="0">
                <a:ea typeface="Aptos" panose="020B0004020202020204" pitchFamily="34" charset="0"/>
                <a:cs typeface="Times New Roman" panose="02020603050405020304" pitchFamily="18" charset="0"/>
              </a:rPr>
              <a:t>Examples: DPHI (Macquarie Park), City of Sydney (Green Square), Canada Bay (Parramatta Rd Corridor), Ryde (Macquarie Park), Lane Cove (St Leonards South)</a:t>
            </a:r>
          </a:p>
        </p:txBody>
      </p:sp>
    </p:spTree>
    <p:extLst>
      <p:ext uri="{BB962C8B-B14F-4D97-AF65-F5344CB8AC3E}">
        <p14:creationId xmlns:p14="http://schemas.microsoft.com/office/powerpoint/2010/main" val="130713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3F2D-FC09-A416-9B81-EC4B08286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5939C-989D-B219-50A5-1B945F4E9CDA}"/>
              </a:ext>
            </a:extLst>
          </p:cNvPr>
          <p:cNvSpPr>
            <a:spLocks noGrp="1"/>
          </p:cNvSpPr>
          <p:nvPr>
            <p:ph type="title"/>
          </p:nvPr>
        </p:nvSpPr>
        <p:spPr>
          <a:xfrm>
            <a:off x="1295400" y="83980"/>
            <a:ext cx="9601200" cy="1069940"/>
          </a:xfrm>
        </p:spPr>
        <p:txBody>
          <a:bodyPr>
            <a:normAutofit fontScale="90000"/>
          </a:bodyPr>
          <a:lstStyle/>
          <a:p>
            <a:r>
              <a:rPr lang="en-AU" sz="4000" dirty="0"/>
              <a:t>Example: </a:t>
            </a:r>
            <a:r>
              <a:rPr lang="en-AU" sz="4000" dirty="0">
                <a:solidFill>
                  <a:srgbClr val="D7DCDF"/>
                </a:solidFill>
              </a:rPr>
              <a:t>Homebush TOD ‘key sites’ clause</a:t>
            </a:r>
          </a:p>
        </p:txBody>
      </p:sp>
      <p:sp>
        <p:nvSpPr>
          <p:cNvPr id="3" name="Rectangle 2">
            <a:extLst>
              <a:ext uri="{FF2B5EF4-FFF2-40B4-BE49-F238E27FC236}">
                <a16:creationId xmlns:a16="http://schemas.microsoft.com/office/drawing/2014/main" id="{0F5B34EA-0F4F-2937-1361-20C17198AA6C}"/>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2F3E0449-DF2C-55CB-5693-81312914D42A}"/>
              </a:ext>
            </a:extLst>
          </p:cNvPr>
          <p:cNvSpPr>
            <a:spLocks noGrp="1"/>
          </p:cNvSpPr>
          <p:nvPr>
            <p:ph idx="1"/>
          </p:nvPr>
        </p:nvSpPr>
        <p:spPr>
          <a:xfrm>
            <a:off x="1295400" y="2012217"/>
            <a:ext cx="4868333" cy="4187105"/>
          </a:xfrm>
        </p:spPr>
        <p:txBody>
          <a:bodyPr wrap="square">
            <a:noAutofit/>
          </a:bodyPr>
          <a:lstStyle/>
          <a:p>
            <a:r>
              <a:rPr lang="en-GB" sz="2000" dirty="0"/>
              <a:t>NSW Transit Oriented Development (TOD) program – State-led rezoning</a:t>
            </a:r>
          </a:p>
          <a:p>
            <a:r>
              <a:rPr lang="en-GB" sz="2000" dirty="0"/>
              <a:t>Homebush TOD straddled 2 LGAs: Strathfield and Canada Bay</a:t>
            </a:r>
          </a:p>
          <a:p>
            <a:r>
              <a:rPr lang="en-GB" sz="2000" dirty="0"/>
              <a:t>Council LEPs rezoned in November 2024</a:t>
            </a:r>
          </a:p>
          <a:p>
            <a:r>
              <a:rPr lang="en-GB" sz="2000" dirty="0"/>
              <a:t>Key sites clause on certain sites – developers can access increased height and floorspace if they provide defined community infrastructure on their site</a:t>
            </a:r>
          </a:p>
          <a:p>
            <a:r>
              <a:rPr lang="en-GB" sz="2000" dirty="0"/>
              <a:t>Details provided in a ‘Precinct Design Guide’ (similar to DCP)</a:t>
            </a:r>
          </a:p>
          <a:p>
            <a:endParaRPr lang="en-GB" sz="1800" dirty="0"/>
          </a:p>
        </p:txBody>
      </p:sp>
      <p:pic>
        <p:nvPicPr>
          <p:cNvPr id="2050" name="Picture 2">
            <a:extLst>
              <a:ext uri="{FF2B5EF4-FFF2-40B4-BE49-F238E27FC236}">
                <a16:creationId xmlns:a16="http://schemas.microsoft.com/office/drawing/2014/main" id="{B10362E1-C9BC-2F8F-78C2-5D0ADC306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093" y="1436543"/>
            <a:ext cx="5408908" cy="542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a:xfrm>
            <a:off x="498564" y="220789"/>
            <a:ext cx="10844349" cy="718996"/>
          </a:xfrm>
        </p:spPr>
        <p:txBody>
          <a:bodyPr>
            <a:normAutofit/>
          </a:bodyPr>
          <a:lstStyle/>
          <a:p>
            <a:r>
              <a:rPr lang="en-AU" sz="4000" dirty="0">
                <a:solidFill>
                  <a:schemeClr val="accent2"/>
                </a:solidFill>
              </a:rPr>
              <a:t>Figure 12: Key sites map</a:t>
            </a:r>
            <a:endParaRPr lang="en-AU" sz="4000" dirty="0">
              <a:solidFill>
                <a:schemeClr val="accent2"/>
              </a:solidFill>
              <a:highlight>
                <a:srgbClr val="0000FF"/>
              </a:highlight>
            </a:endParaRPr>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77A17DFC-0C93-D0C8-0632-1315E63030C1}"/>
              </a:ext>
            </a:extLst>
          </p:cNvPr>
          <p:cNvPicPr>
            <a:picLocks noChangeAspect="1"/>
          </p:cNvPicPr>
          <p:nvPr/>
        </p:nvPicPr>
        <p:blipFill>
          <a:blip r:embed="rId3"/>
          <a:stretch>
            <a:fillRect/>
          </a:stretch>
        </p:blipFill>
        <p:spPr>
          <a:xfrm>
            <a:off x="2045775" y="1064970"/>
            <a:ext cx="7145517" cy="5572241"/>
          </a:xfrm>
          <a:prstGeom prst="rect">
            <a:avLst/>
          </a:prstGeom>
        </p:spPr>
      </p:pic>
    </p:spTree>
    <p:extLst>
      <p:ext uri="{BB962C8B-B14F-4D97-AF65-F5344CB8AC3E}">
        <p14:creationId xmlns:p14="http://schemas.microsoft.com/office/powerpoint/2010/main" val="16541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FF454-0367-73BC-4726-1EB6A911F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38805-A7A6-A81F-0BF9-905B08A05689}"/>
              </a:ext>
            </a:extLst>
          </p:cNvPr>
          <p:cNvSpPr>
            <a:spLocks noGrp="1"/>
          </p:cNvSpPr>
          <p:nvPr>
            <p:ph type="title"/>
          </p:nvPr>
        </p:nvSpPr>
        <p:spPr>
          <a:xfrm>
            <a:off x="508896" y="577250"/>
            <a:ext cx="10844349" cy="718996"/>
          </a:xfrm>
        </p:spPr>
        <p:txBody>
          <a:bodyPr>
            <a:normAutofit fontScale="90000"/>
          </a:bodyPr>
          <a:lstStyle/>
          <a:p>
            <a:r>
              <a:rPr lang="en-AU" sz="4000" dirty="0">
                <a:solidFill>
                  <a:schemeClr val="accent2"/>
                </a:solidFill>
              </a:rPr>
              <a:t>Figure 12: </a:t>
            </a:r>
            <a:br>
              <a:rPr lang="en-AU" sz="4000" dirty="0">
                <a:solidFill>
                  <a:schemeClr val="accent2"/>
                </a:solidFill>
              </a:rPr>
            </a:br>
            <a:r>
              <a:rPr lang="en-AU" sz="4000" dirty="0">
                <a:solidFill>
                  <a:srgbClr val="D7DCDF"/>
                </a:solidFill>
              </a:rPr>
              <a:t>Key sites map</a:t>
            </a:r>
            <a:endParaRPr lang="en-AU" sz="4000" dirty="0">
              <a:solidFill>
                <a:srgbClr val="D7DCDF"/>
              </a:solidFill>
              <a:highlight>
                <a:srgbClr val="0000FF"/>
              </a:highlight>
            </a:endParaRPr>
          </a:p>
        </p:txBody>
      </p:sp>
      <p:sp>
        <p:nvSpPr>
          <p:cNvPr id="7" name="Rectangle 6">
            <a:extLst>
              <a:ext uri="{FF2B5EF4-FFF2-40B4-BE49-F238E27FC236}">
                <a16:creationId xmlns:a16="http://schemas.microsoft.com/office/drawing/2014/main" id="{BAD5644C-85F4-A6F7-79B7-5CC3637C3734}"/>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4DC50388-8AF0-D0A0-28F1-5E56B0DF569D}"/>
              </a:ext>
            </a:extLst>
          </p:cNvPr>
          <p:cNvPicPr>
            <a:picLocks noChangeAspect="1"/>
          </p:cNvPicPr>
          <p:nvPr/>
        </p:nvPicPr>
        <p:blipFill>
          <a:blip r:embed="rId3"/>
          <a:stretch>
            <a:fillRect/>
          </a:stretch>
        </p:blipFill>
        <p:spPr>
          <a:xfrm>
            <a:off x="4154481" y="0"/>
            <a:ext cx="8037520" cy="6858000"/>
          </a:xfrm>
          <a:prstGeom prst="rect">
            <a:avLst/>
          </a:prstGeom>
        </p:spPr>
      </p:pic>
      <p:pic>
        <p:nvPicPr>
          <p:cNvPr id="6" name="Picture 5">
            <a:extLst>
              <a:ext uri="{FF2B5EF4-FFF2-40B4-BE49-F238E27FC236}">
                <a16:creationId xmlns:a16="http://schemas.microsoft.com/office/drawing/2014/main" id="{C9674793-E8DF-8CBF-3248-B59ABF5404B6}"/>
              </a:ext>
            </a:extLst>
          </p:cNvPr>
          <p:cNvPicPr>
            <a:picLocks noChangeAspect="1"/>
          </p:cNvPicPr>
          <p:nvPr/>
        </p:nvPicPr>
        <p:blipFill>
          <a:blip r:embed="rId4"/>
          <a:stretch>
            <a:fillRect/>
          </a:stretch>
        </p:blipFill>
        <p:spPr>
          <a:xfrm>
            <a:off x="439118" y="4772585"/>
            <a:ext cx="5801532" cy="1577260"/>
          </a:xfrm>
          <a:prstGeom prst="rect">
            <a:avLst/>
          </a:prstGeom>
          <a:ln>
            <a:solidFill>
              <a:schemeClr val="accent1"/>
            </a:solidFill>
          </a:ln>
        </p:spPr>
      </p:pic>
    </p:spTree>
    <p:extLst>
      <p:ext uri="{BB962C8B-B14F-4D97-AF65-F5344CB8AC3E}">
        <p14:creationId xmlns:p14="http://schemas.microsoft.com/office/powerpoint/2010/main" val="319958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a:xfrm>
            <a:off x="1121228" y="460274"/>
            <a:ext cx="9601200" cy="1069940"/>
          </a:xfrm>
        </p:spPr>
        <p:txBody>
          <a:bodyPr>
            <a:normAutofit fontScale="90000"/>
          </a:bodyPr>
          <a:lstStyle/>
          <a:p>
            <a:r>
              <a:rPr lang="en-AU" sz="4000" dirty="0">
                <a:solidFill>
                  <a:schemeClr val="accent2"/>
                </a:solidFill>
              </a:rPr>
              <a:t>Asset recycling</a:t>
            </a:r>
            <a:br>
              <a:rPr lang="en-AU" sz="4000" dirty="0">
                <a:solidFill>
                  <a:schemeClr val="accent2"/>
                </a:solidFill>
              </a:rPr>
            </a:br>
            <a:r>
              <a:rPr lang="en-AU" sz="4000" dirty="0">
                <a:solidFill>
                  <a:srgbClr val="D7DCDF"/>
                </a:solidFill>
              </a:rPr>
              <a:t>Marrickville Library</a:t>
            </a:r>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338" name="Picture 2">
            <a:extLst>
              <a:ext uri="{FF2B5EF4-FFF2-40B4-BE49-F238E27FC236}">
                <a16:creationId xmlns:a16="http://schemas.microsoft.com/office/drawing/2014/main" id="{BDC7767A-FD17-0834-813A-EE2BC1D7ED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24369" y="1981200"/>
            <a:ext cx="8667631"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6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p:txBody>
          <a:bodyPr>
            <a:normAutofit fontScale="90000"/>
          </a:bodyPr>
          <a:lstStyle/>
          <a:p>
            <a:r>
              <a:rPr lang="en-AU" sz="4000" dirty="0">
                <a:solidFill>
                  <a:schemeClr val="accent2"/>
                </a:solidFill>
              </a:rPr>
              <a:t>Asset recycling</a:t>
            </a:r>
            <a:br>
              <a:rPr lang="en-AU" sz="4000" dirty="0">
                <a:solidFill>
                  <a:schemeClr val="accent2"/>
                </a:solidFill>
              </a:rPr>
            </a:br>
            <a:r>
              <a:rPr lang="en-AU" sz="4000" dirty="0">
                <a:solidFill>
                  <a:srgbClr val="D7DCDF"/>
                </a:solidFill>
              </a:rPr>
              <a:t>Former City of Sydney depot site</a:t>
            </a:r>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578" name="Picture 2" descr="First look exclusive: Landream's $330 million mixed-use Pyrmont plans revealed">
            <a:extLst>
              <a:ext uri="{FF2B5EF4-FFF2-40B4-BE49-F238E27FC236}">
                <a16:creationId xmlns:a16="http://schemas.microsoft.com/office/drawing/2014/main" id="{A5BBEC45-0E50-56E8-B4BD-8D48DB1A3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499"/>
            <a:ext cx="7129689" cy="4738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FAEE92-67F2-AA40-CB91-2D3B640ED02A}"/>
              </a:ext>
            </a:extLst>
          </p:cNvPr>
          <p:cNvSpPr txBox="1"/>
          <p:nvPr/>
        </p:nvSpPr>
        <p:spPr>
          <a:xfrm>
            <a:off x="7826374" y="2562235"/>
            <a:ext cx="3766911" cy="3139321"/>
          </a:xfrm>
          <a:prstGeom prst="rect">
            <a:avLst/>
          </a:prstGeom>
          <a:noFill/>
        </p:spPr>
        <p:txBody>
          <a:bodyPr wrap="square">
            <a:spAutoFit/>
          </a:bodyPr>
          <a:lstStyle/>
          <a:p>
            <a:r>
              <a:rPr lang="en-GB" b="0" i="0" dirty="0">
                <a:effectLst/>
                <a:latin typeface="Poppins" panose="00000500000000000000" pitchFamily="2" charset="0"/>
              </a:rPr>
              <a:t>Former City of Sydney-owned depot site opposite Wentworth Park in Pyrmont</a:t>
            </a:r>
          </a:p>
          <a:p>
            <a:endParaRPr lang="en-GB" dirty="0">
              <a:latin typeface="Poppins" panose="00000500000000000000" pitchFamily="2" charset="0"/>
            </a:endParaRPr>
          </a:p>
          <a:p>
            <a:r>
              <a:rPr lang="en-GB" b="0" i="0" dirty="0">
                <a:effectLst/>
                <a:latin typeface="Poppins" panose="00000500000000000000" pitchFamily="2" charset="0"/>
              </a:rPr>
              <a:t>Council offered the site to the market for residential redevelopment (230 apartments) subject to delivering a childcare facility &amp; Council-owned indoor recreation centre</a:t>
            </a:r>
            <a:endParaRPr lang="en-AU" dirty="0"/>
          </a:p>
        </p:txBody>
      </p:sp>
    </p:spTree>
    <p:extLst>
      <p:ext uri="{BB962C8B-B14F-4D97-AF65-F5344CB8AC3E}">
        <p14:creationId xmlns:p14="http://schemas.microsoft.com/office/powerpoint/2010/main" val="400580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p:txBody>
          <a:bodyPr>
            <a:normAutofit/>
          </a:bodyPr>
          <a:lstStyle/>
          <a:p>
            <a:r>
              <a:rPr lang="en-AU" sz="4000" dirty="0">
                <a:solidFill>
                  <a:schemeClr val="accent2"/>
                </a:solidFill>
              </a:rPr>
              <a:t>Borrowing</a:t>
            </a:r>
          </a:p>
        </p:txBody>
      </p:sp>
      <p:sp>
        <p:nvSpPr>
          <p:cNvPr id="6" name="Content Placeholder 5">
            <a:extLst>
              <a:ext uri="{FF2B5EF4-FFF2-40B4-BE49-F238E27FC236}">
                <a16:creationId xmlns:a16="http://schemas.microsoft.com/office/drawing/2014/main" id="{76DBD871-D709-6918-E030-14E46B4494D1}"/>
              </a:ext>
            </a:extLst>
          </p:cNvPr>
          <p:cNvSpPr>
            <a:spLocks noGrp="1"/>
          </p:cNvSpPr>
          <p:nvPr>
            <p:ph idx="1"/>
          </p:nvPr>
        </p:nvSpPr>
        <p:spPr>
          <a:xfrm>
            <a:off x="1128031" y="1968699"/>
            <a:ext cx="5339157" cy="4117136"/>
          </a:xfrm>
        </p:spPr>
        <p:txBody>
          <a:bodyPr>
            <a:normAutofit/>
          </a:bodyPr>
          <a:lstStyle/>
          <a:p>
            <a:pPr marL="525780" indent="-342900">
              <a:lnSpc>
                <a:spcPct val="107000"/>
              </a:lnSpc>
            </a:pPr>
            <a:r>
              <a:rPr lang="en-GB" kern="100" dirty="0">
                <a:ea typeface="Aptos" panose="020B0004020202020204" pitchFamily="34" charset="0"/>
                <a:cs typeface="Times New Roman" panose="02020603050405020304" pitchFamily="18" charset="0"/>
              </a:rPr>
              <a:t>Option to fund </a:t>
            </a:r>
            <a:r>
              <a:rPr lang="en-GB" kern="100" dirty="0">
                <a:effectLst/>
                <a:ea typeface="Aptos" panose="020B0004020202020204" pitchFamily="34" charset="0"/>
                <a:cs typeface="Times New Roman" panose="02020603050405020304" pitchFamily="18" charset="0"/>
              </a:rPr>
              <a:t>key infrastructure through </a:t>
            </a:r>
            <a:r>
              <a:rPr lang="en-GB" kern="100" dirty="0">
                <a:ea typeface="Aptos" panose="020B0004020202020204" pitchFamily="34" charset="0"/>
                <a:cs typeface="Times New Roman" panose="02020603050405020304" pitchFamily="18" charset="0"/>
              </a:rPr>
              <a:t>external borrowings</a:t>
            </a:r>
            <a:endParaRPr lang="en-GB" kern="100" dirty="0">
              <a:effectLst/>
              <a:ea typeface="Aptos" panose="020B0004020202020204" pitchFamily="34" charset="0"/>
              <a:cs typeface="Times New Roman" panose="02020603050405020304" pitchFamily="18" charset="0"/>
            </a:endParaRPr>
          </a:p>
          <a:p>
            <a:pPr marL="525780" indent="-342900">
              <a:lnSpc>
                <a:spcPct val="107000"/>
              </a:lnSpc>
            </a:pPr>
            <a:r>
              <a:rPr lang="en-GB" kern="100" dirty="0">
                <a:effectLst/>
                <a:ea typeface="Aptos" panose="020B0004020202020204" pitchFamily="34" charset="0"/>
                <a:cs typeface="Times New Roman" panose="02020603050405020304" pitchFamily="18" charset="0"/>
              </a:rPr>
              <a:t>Borrowings can include: </a:t>
            </a:r>
          </a:p>
          <a:p>
            <a:pPr marL="800100" lvl="1" indent="-342900">
              <a:lnSpc>
                <a:spcPct val="107000"/>
              </a:lnSpc>
            </a:pPr>
            <a:r>
              <a:rPr lang="en-GB" kern="100" dirty="0">
                <a:effectLst/>
                <a:ea typeface="Aptos" panose="020B0004020202020204" pitchFamily="34" charset="0"/>
                <a:cs typeface="Times New Roman" panose="02020603050405020304" pitchFamily="18" charset="0"/>
              </a:rPr>
              <a:t>loans from commercial providers </a:t>
            </a:r>
          </a:p>
          <a:p>
            <a:pPr marL="800100" lvl="1" indent="-342900">
              <a:lnSpc>
                <a:spcPct val="107000"/>
              </a:lnSpc>
            </a:pPr>
            <a:r>
              <a:rPr lang="en-GB" kern="100" dirty="0">
                <a:effectLst/>
                <a:ea typeface="Aptos" panose="020B0004020202020204" pitchFamily="34" charset="0"/>
                <a:cs typeface="Times New Roman" panose="02020603050405020304" pitchFamily="18" charset="0"/>
              </a:rPr>
              <a:t>T-Corp low-cost loans from NSW Treasury</a:t>
            </a:r>
          </a:p>
          <a:p>
            <a:pPr marL="742950" lvl="1" indent="-285750">
              <a:lnSpc>
                <a:spcPct val="107000"/>
              </a:lnSpc>
            </a:pPr>
            <a:endParaRPr lang="en-GB" kern="100" dirty="0">
              <a:effectLst/>
              <a:ea typeface="Aptos" panose="020B0004020202020204" pitchFamily="34" charset="0"/>
              <a:cs typeface="Times New Roman" panose="02020603050405020304" pitchFamily="18" charset="0"/>
            </a:endParaRPr>
          </a:p>
          <a:p>
            <a:pPr marL="468630" indent="-285750">
              <a:lnSpc>
                <a:spcPct val="107000"/>
              </a:lnSpc>
            </a:pPr>
            <a:endParaRPr lang="en-AU" kern="100" dirty="0">
              <a:solidFill>
                <a:srgbClr val="FF0000"/>
              </a:solidFill>
              <a:effectLst/>
              <a:ea typeface="Aptos" panose="020B0004020202020204" pitchFamily="34" charset="0"/>
              <a:cs typeface="Times New Roman" panose="02020603050405020304" pitchFamily="18" charset="0"/>
            </a:endParaRPr>
          </a:p>
          <a:p>
            <a:endParaRPr lang="en-AU" dirty="0">
              <a:solidFill>
                <a:srgbClr val="FF0000"/>
              </a:solidFill>
            </a:endParaRPr>
          </a:p>
        </p:txBody>
      </p:sp>
      <p:sp>
        <p:nvSpPr>
          <p:cNvPr id="7" name="Rectangle 6">
            <a:extLst>
              <a:ext uri="{FF2B5EF4-FFF2-40B4-BE49-F238E27FC236}">
                <a16:creationId xmlns:a16="http://schemas.microsoft.com/office/drawing/2014/main" id="{173F83AE-A3C1-A102-9C74-D4D46D00A183}"/>
              </a:ext>
            </a:extLst>
          </p:cNvPr>
          <p:cNvSpPr/>
          <p:nvPr/>
        </p:nvSpPr>
        <p:spPr>
          <a:xfrm>
            <a:off x="699208"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5">
            <a:extLst>
              <a:ext uri="{FF2B5EF4-FFF2-40B4-BE49-F238E27FC236}">
                <a16:creationId xmlns:a16="http://schemas.microsoft.com/office/drawing/2014/main" id="{4682FBE1-912D-1C1D-D471-A47821A18CE7}"/>
              </a:ext>
            </a:extLst>
          </p:cNvPr>
          <p:cNvSpPr txBox="1">
            <a:spLocks/>
          </p:cNvSpPr>
          <p:nvPr/>
        </p:nvSpPr>
        <p:spPr>
          <a:xfrm>
            <a:off x="6153635" y="1968699"/>
            <a:ext cx="5339157" cy="4117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rgbClr val="F47920"/>
              </a:buClr>
              <a:buFont typeface="Arial" pitchFamily="34" charset="0"/>
              <a:buChar char="•"/>
              <a:defRPr sz="2400" kern="1200">
                <a:solidFill>
                  <a:schemeClr val="tx1"/>
                </a:solidFill>
                <a:latin typeface="Arial Nova Light" panose="020B0304020202020204" pitchFamily="34" charset="0"/>
                <a:ea typeface="+mn-ea"/>
                <a:cs typeface="+mn-cs"/>
              </a:defRPr>
            </a:lvl1pPr>
            <a:lvl2pPr marL="502920" indent="-228600" algn="l" defTabSz="914400" rtl="0" eaLnBrk="1" latinLnBrk="0" hangingPunct="1">
              <a:lnSpc>
                <a:spcPct val="90000"/>
              </a:lnSpc>
              <a:spcBef>
                <a:spcPts val="1200"/>
              </a:spcBef>
              <a:buClr>
                <a:srgbClr val="F47920"/>
              </a:buClr>
              <a:buFont typeface="Arial" pitchFamily="34" charset="0"/>
              <a:buChar char="•"/>
              <a:defRPr sz="2000" kern="1200">
                <a:solidFill>
                  <a:schemeClr val="tx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800"/>
              </a:spcBef>
              <a:buClr>
                <a:srgbClr val="F47920"/>
              </a:buClr>
              <a:buFont typeface="Arial" pitchFamily="34" charset="0"/>
              <a:buChar char="•"/>
              <a:defRPr sz="1800" kern="1200">
                <a:solidFill>
                  <a:schemeClr val="tx1"/>
                </a:solidFill>
                <a:latin typeface="Arial Nova Light" panose="020B0304020202020204" pitchFamily="34" charset="0"/>
                <a:ea typeface="+mn-ea"/>
                <a:cs typeface="+mn-cs"/>
              </a:defRPr>
            </a:lvl3pPr>
            <a:lvl4pPr marL="960120" indent="-182880" algn="l" defTabSz="914400" rtl="0" eaLnBrk="1" latinLnBrk="0" hangingPunct="1">
              <a:lnSpc>
                <a:spcPct val="90000"/>
              </a:lnSpc>
              <a:spcBef>
                <a:spcPts val="800"/>
              </a:spcBef>
              <a:buClr>
                <a:srgbClr val="F47920"/>
              </a:buClr>
              <a:buFont typeface="Arial" pitchFamily="34" charset="0"/>
              <a:buChar char="•"/>
              <a:defRPr sz="1600" kern="1200">
                <a:solidFill>
                  <a:schemeClr val="tx1"/>
                </a:solidFill>
                <a:latin typeface="Arial Nova Light" panose="020B0304020202020204" pitchFamily="34" charset="0"/>
                <a:ea typeface="+mn-ea"/>
                <a:cs typeface="+mn-cs"/>
              </a:defRPr>
            </a:lvl4pPr>
            <a:lvl5pPr marL="1188720" indent="-182880" algn="l" defTabSz="914400" rtl="0" eaLnBrk="1" latinLnBrk="0" hangingPunct="1">
              <a:lnSpc>
                <a:spcPct val="90000"/>
              </a:lnSpc>
              <a:spcBef>
                <a:spcPts val="800"/>
              </a:spcBef>
              <a:buClr>
                <a:srgbClr val="F47920"/>
              </a:buClr>
              <a:buFont typeface="Arial" pitchFamily="34" charset="0"/>
              <a:buChar char="•"/>
              <a:defRPr sz="1600" kern="1200">
                <a:solidFill>
                  <a:schemeClr val="tx1"/>
                </a:solidFill>
                <a:latin typeface="Arial Nova Light" panose="020B0304020202020204" pitchFamily="34" charset="0"/>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468630" indent="-285750">
              <a:lnSpc>
                <a:spcPct val="107000"/>
              </a:lnSpc>
            </a:pPr>
            <a:r>
              <a:rPr lang="en-GB" kern="100" dirty="0">
                <a:ea typeface="Aptos" panose="020B0004020202020204" pitchFamily="34" charset="0"/>
                <a:cs typeface="Times New Roman" panose="02020603050405020304" pitchFamily="18" charset="0"/>
              </a:rPr>
              <a:t>Borrowings come with challenges:</a:t>
            </a:r>
          </a:p>
          <a:p>
            <a:pPr marL="742950" lvl="1" indent="-285750">
              <a:lnSpc>
                <a:spcPct val="107000"/>
              </a:lnSpc>
            </a:pPr>
            <a:r>
              <a:rPr lang="en-GB" kern="100" dirty="0">
                <a:ea typeface="Aptos" panose="020B0004020202020204" pitchFamily="34" charset="0"/>
                <a:cs typeface="Times New Roman" panose="02020603050405020304" pitchFamily="18" charset="0"/>
              </a:rPr>
              <a:t>Debt servicing – general fund, rates revenue, special rate variations?</a:t>
            </a:r>
          </a:p>
          <a:p>
            <a:pPr marL="742950" lvl="1" indent="-285750">
              <a:lnSpc>
                <a:spcPct val="107000"/>
              </a:lnSpc>
            </a:pPr>
            <a:r>
              <a:rPr lang="en-GB" kern="100" dirty="0">
                <a:ea typeface="Aptos" panose="020B0004020202020204" pitchFamily="34" charset="0"/>
                <a:cs typeface="Times New Roman" panose="02020603050405020304" pitchFamily="18" charset="0"/>
              </a:rPr>
              <a:t>Competing infrastructure priorities  - which project gets a guernsey?</a:t>
            </a:r>
          </a:p>
          <a:p>
            <a:pPr marL="742950" lvl="1" indent="-285750">
              <a:lnSpc>
                <a:spcPct val="107000"/>
              </a:lnSpc>
            </a:pPr>
            <a:r>
              <a:rPr lang="en-GB" kern="100" dirty="0">
                <a:ea typeface="Aptos" panose="020B0004020202020204" pitchFamily="34" charset="0"/>
                <a:cs typeface="Times New Roman" panose="02020603050405020304" pitchFamily="18" charset="0"/>
              </a:rPr>
              <a:t>Council debt to service ratio and “Fit for the Future” criteria which limits the extent of borrowings</a:t>
            </a:r>
          </a:p>
          <a:p>
            <a:pPr marL="742950" lvl="1" indent="-285750">
              <a:lnSpc>
                <a:spcPct val="107000"/>
              </a:lnSpc>
            </a:pPr>
            <a:r>
              <a:rPr lang="en-GB" kern="100" dirty="0">
                <a:ea typeface="Aptos" panose="020B0004020202020204" pitchFamily="34" charset="0"/>
                <a:cs typeface="Times New Roman" panose="02020603050405020304" pitchFamily="18" charset="0"/>
              </a:rPr>
              <a:t>Interest costs incurred</a:t>
            </a:r>
          </a:p>
          <a:p>
            <a:pPr marL="742950" lvl="1" indent="-285750">
              <a:lnSpc>
                <a:spcPct val="107000"/>
              </a:lnSpc>
            </a:pPr>
            <a:endParaRPr lang="en-GB" kern="100" dirty="0">
              <a:ea typeface="Aptos" panose="020B0004020202020204" pitchFamily="34" charset="0"/>
              <a:cs typeface="Times New Roman" panose="02020603050405020304" pitchFamily="18" charset="0"/>
            </a:endParaRPr>
          </a:p>
          <a:p>
            <a:pPr marL="468630" indent="-285750">
              <a:lnSpc>
                <a:spcPct val="107000"/>
              </a:lnSpc>
            </a:pPr>
            <a:endParaRPr lang="en-AU" kern="100" dirty="0">
              <a:solidFill>
                <a:srgbClr val="FF0000"/>
              </a:solidFill>
              <a:ea typeface="Aptos" panose="020B0004020202020204" pitchFamily="34" charset="0"/>
              <a:cs typeface="Times New Roman" panose="02020603050405020304" pitchFamily="18" charset="0"/>
            </a:endParaRPr>
          </a:p>
          <a:p>
            <a:endParaRPr lang="en-AU" dirty="0">
              <a:solidFill>
                <a:srgbClr val="FF0000"/>
              </a:solidFill>
            </a:endParaRPr>
          </a:p>
        </p:txBody>
      </p:sp>
    </p:spTree>
    <p:extLst>
      <p:ext uri="{BB962C8B-B14F-4D97-AF65-F5344CB8AC3E}">
        <p14:creationId xmlns:p14="http://schemas.microsoft.com/office/powerpoint/2010/main" val="38231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8093-D321-F026-0C43-BF18F74E5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16296-472D-25FE-F888-8498C7A288D2}"/>
              </a:ext>
            </a:extLst>
          </p:cNvPr>
          <p:cNvSpPr>
            <a:spLocks noGrp="1"/>
          </p:cNvSpPr>
          <p:nvPr>
            <p:ph type="title"/>
          </p:nvPr>
        </p:nvSpPr>
        <p:spPr>
          <a:xfrm>
            <a:off x="1295400" y="83980"/>
            <a:ext cx="9601200" cy="721778"/>
          </a:xfrm>
        </p:spPr>
        <p:txBody>
          <a:bodyPr>
            <a:normAutofit/>
          </a:bodyPr>
          <a:lstStyle/>
          <a:p>
            <a:r>
              <a:rPr lang="en-AU" sz="4000" dirty="0"/>
              <a:t>Tools: </a:t>
            </a:r>
            <a:r>
              <a:rPr lang="en-AU" sz="4000" dirty="0">
                <a:solidFill>
                  <a:srgbClr val="D7DCDF"/>
                </a:solidFill>
              </a:rPr>
              <a:t>Infrastructure delivery plans</a:t>
            </a:r>
          </a:p>
        </p:txBody>
      </p:sp>
      <p:sp>
        <p:nvSpPr>
          <p:cNvPr id="3" name="Rectangle 2">
            <a:extLst>
              <a:ext uri="{FF2B5EF4-FFF2-40B4-BE49-F238E27FC236}">
                <a16:creationId xmlns:a16="http://schemas.microsoft.com/office/drawing/2014/main" id="{BB2C0538-DC14-ABB1-5273-4649FFC27CD2}"/>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1D3B6DFF-0871-CE1B-B9B4-3DDB1412AB94}"/>
              </a:ext>
            </a:extLst>
          </p:cNvPr>
          <p:cNvPicPr>
            <a:picLocks noChangeAspect="1"/>
          </p:cNvPicPr>
          <p:nvPr/>
        </p:nvPicPr>
        <p:blipFill>
          <a:blip r:embed="rId3"/>
          <a:srcRect l="3702" t="23777" r="18282" b="6673"/>
          <a:stretch>
            <a:fillRect/>
          </a:stretch>
        </p:blipFill>
        <p:spPr>
          <a:xfrm>
            <a:off x="988894" y="1167897"/>
            <a:ext cx="11203106" cy="5690103"/>
          </a:xfrm>
          <a:prstGeom prst="rect">
            <a:avLst/>
          </a:prstGeom>
        </p:spPr>
      </p:pic>
    </p:spTree>
    <p:extLst>
      <p:ext uri="{BB962C8B-B14F-4D97-AF65-F5344CB8AC3E}">
        <p14:creationId xmlns:p14="http://schemas.microsoft.com/office/powerpoint/2010/main" val="398460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a:xfrm>
            <a:off x="2548658" y="169901"/>
            <a:ext cx="9231086" cy="830997"/>
          </a:xfrm>
        </p:spPr>
        <p:txBody>
          <a:bodyPr>
            <a:normAutofit/>
          </a:bodyPr>
          <a:lstStyle/>
          <a:p>
            <a:r>
              <a:rPr lang="en-AU" sz="4000" dirty="0"/>
              <a:t>Tools: </a:t>
            </a:r>
            <a:r>
              <a:rPr lang="en-AU" sz="4000" dirty="0">
                <a:solidFill>
                  <a:srgbClr val="D7DCDF"/>
                </a:solidFill>
              </a:rPr>
              <a:t>Gap funding plan</a:t>
            </a:r>
            <a:endParaRPr lang="en-AU" sz="4000" dirty="0">
              <a:solidFill>
                <a:schemeClr val="tx2"/>
              </a:solidFill>
            </a:endParaRPr>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 name="Chart 2">
            <a:extLst>
              <a:ext uri="{FF2B5EF4-FFF2-40B4-BE49-F238E27FC236}">
                <a16:creationId xmlns:a16="http://schemas.microsoft.com/office/drawing/2014/main" id="{83B142E2-24AB-4982-681A-5B6F2D9779F8}"/>
              </a:ext>
            </a:extLst>
          </p:cNvPr>
          <p:cNvGraphicFramePr>
            <a:graphicFrameLocks/>
          </p:cNvGraphicFramePr>
          <p:nvPr>
            <p:extLst>
              <p:ext uri="{D42A27DB-BD31-4B8C-83A1-F6EECF244321}">
                <p14:modId xmlns:p14="http://schemas.microsoft.com/office/powerpoint/2010/main" val="640410737"/>
              </p:ext>
            </p:extLst>
          </p:nvPr>
        </p:nvGraphicFramePr>
        <p:xfrm>
          <a:off x="-608313" y="1096713"/>
          <a:ext cx="7172399" cy="5463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10492E51-9FD9-26C2-7F6F-DDCBA25A2EE3}"/>
              </a:ext>
            </a:extLst>
          </p:cNvPr>
          <p:cNvGraphicFramePr>
            <a:graphicFrameLocks/>
          </p:cNvGraphicFramePr>
          <p:nvPr>
            <p:extLst>
              <p:ext uri="{D42A27DB-BD31-4B8C-83A1-F6EECF244321}">
                <p14:modId xmlns:p14="http://schemas.microsoft.com/office/powerpoint/2010/main" val="1890939388"/>
              </p:ext>
            </p:extLst>
          </p:nvPr>
        </p:nvGraphicFramePr>
        <p:xfrm>
          <a:off x="5127171" y="195018"/>
          <a:ext cx="7881258" cy="641102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716D7DF9-D82E-5586-AE87-5FCC1A7841FF}"/>
              </a:ext>
            </a:extLst>
          </p:cNvPr>
          <p:cNvSpPr txBox="1"/>
          <p:nvPr/>
        </p:nvSpPr>
        <p:spPr>
          <a:xfrm>
            <a:off x="2077094" y="5878009"/>
            <a:ext cx="4397827" cy="830997"/>
          </a:xfrm>
          <a:prstGeom prst="rect">
            <a:avLst/>
          </a:prstGeom>
          <a:noFill/>
        </p:spPr>
        <p:txBody>
          <a:bodyPr wrap="square" rtlCol="0">
            <a:spAutoFit/>
          </a:bodyPr>
          <a:lstStyle/>
          <a:p>
            <a:r>
              <a:rPr lang="en-GB" sz="4800" b="1">
                <a:ln w="6600">
                  <a:solidFill>
                    <a:schemeClr val="accent2"/>
                  </a:solidFill>
                  <a:prstDash val="solid"/>
                </a:ln>
                <a:solidFill>
                  <a:srgbClr val="FFFFFF"/>
                </a:solidFill>
                <a:effectLst>
                  <a:outerShdw dist="38100" dir="2700000" algn="tl" rotWithShape="0">
                    <a:schemeClr val="accent2"/>
                  </a:outerShdw>
                </a:effectLst>
              </a:rPr>
              <a:t>Costs ($125m)</a:t>
            </a:r>
            <a:endParaRPr lang="en-AU" sz="48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id="{7560500B-F45B-D47E-F716-15B9584E5C6F}"/>
              </a:ext>
            </a:extLst>
          </p:cNvPr>
          <p:cNvSpPr txBox="1"/>
          <p:nvPr/>
        </p:nvSpPr>
        <p:spPr>
          <a:xfrm>
            <a:off x="7602383" y="5878009"/>
            <a:ext cx="4829103" cy="830997"/>
          </a:xfrm>
          <a:prstGeom prst="rect">
            <a:avLst/>
          </a:prstGeom>
          <a:noFill/>
        </p:spPr>
        <p:txBody>
          <a:bodyPr wrap="square" rtlCol="0">
            <a:spAutoFit/>
          </a:bodyPr>
          <a:lstStyle/>
          <a:p>
            <a:r>
              <a:rPr lang="en-GB" sz="4800" b="1">
                <a:ln w="6600">
                  <a:solidFill>
                    <a:schemeClr val="accent2"/>
                  </a:solidFill>
                  <a:prstDash val="solid"/>
                </a:ln>
                <a:solidFill>
                  <a:srgbClr val="FFFFFF"/>
                </a:solidFill>
                <a:effectLst>
                  <a:outerShdw dist="38100" dir="2700000" algn="tl" rotWithShape="0">
                    <a:schemeClr val="accent2"/>
                  </a:outerShdw>
                </a:effectLst>
              </a:rPr>
              <a:t>Funding ($125m)</a:t>
            </a:r>
            <a:endParaRPr lang="en-AU" sz="4800"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4048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2F64-95EA-7AA9-AC62-639CA0CC3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C080A-7052-56A6-F19B-D5189A8E4187}"/>
              </a:ext>
            </a:extLst>
          </p:cNvPr>
          <p:cNvSpPr>
            <a:spLocks noGrp="1"/>
          </p:cNvSpPr>
          <p:nvPr>
            <p:ph type="title"/>
          </p:nvPr>
        </p:nvSpPr>
        <p:spPr>
          <a:xfrm>
            <a:off x="1295400" y="0"/>
            <a:ext cx="9601200" cy="1069940"/>
          </a:xfrm>
        </p:spPr>
        <p:txBody>
          <a:bodyPr>
            <a:normAutofit/>
          </a:bodyPr>
          <a:lstStyle/>
          <a:p>
            <a:r>
              <a:rPr lang="en-AU" sz="4000" dirty="0"/>
              <a:t>Overview</a:t>
            </a:r>
            <a:endParaRPr lang="en-AU" sz="4000" dirty="0">
              <a:solidFill>
                <a:srgbClr val="D7DCDF"/>
              </a:solidFill>
            </a:endParaRPr>
          </a:p>
        </p:txBody>
      </p:sp>
      <p:sp>
        <p:nvSpPr>
          <p:cNvPr id="4" name="Text Placeholder 3">
            <a:extLst>
              <a:ext uri="{FF2B5EF4-FFF2-40B4-BE49-F238E27FC236}">
                <a16:creationId xmlns:a16="http://schemas.microsoft.com/office/drawing/2014/main" id="{DA348B65-99CA-6981-392C-17CC28839665}"/>
              </a:ext>
            </a:extLst>
          </p:cNvPr>
          <p:cNvSpPr>
            <a:spLocks noGrp="1"/>
          </p:cNvSpPr>
          <p:nvPr>
            <p:ph type="body" idx="1"/>
          </p:nvPr>
        </p:nvSpPr>
        <p:spPr>
          <a:xfrm>
            <a:off x="1298448" y="1264955"/>
            <a:ext cx="4572000" cy="685800"/>
          </a:xfrm>
        </p:spPr>
        <p:txBody>
          <a:bodyPr>
            <a:normAutofit/>
          </a:bodyPr>
          <a:lstStyle/>
          <a:p>
            <a:r>
              <a:rPr lang="en-AU" sz="2400" dirty="0">
                <a:latin typeface="Calibri" panose="020F0502020204030204" pitchFamily="34" charset="0"/>
                <a:ea typeface="Calibri" panose="020F0502020204030204" pitchFamily="34" charset="0"/>
                <a:cs typeface="Calibri" panose="020F0502020204030204" pitchFamily="34" charset="0"/>
              </a:rPr>
              <a:t>Common approach</a:t>
            </a:r>
          </a:p>
        </p:txBody>
      </p:sp>
      <p:sp>
        <p:nvSpPr>
          <p:cNvPr id="5" name="Text Placeholder 4">
            <a:extLst>
              <a:ext uri="{FF2B5EF4-FFF2-40B4-BE49-F238E27FC236}">
                <a16:creationId xmlns:a16="http://schemas.microsoft.com/office/drawing/2014/main" id="{28565FB7-9D15-3465-D9BC-711A3822D395}"/>
              </a:ext>
            </a:extLst>
          </p:cNvPr>
          <p:cNvSpPr>
            <a:spLocks noGrp="1"/>
          </p:cNvSpPr>
          <p:nvPr>
            <p:ph type="body" sz="quarter" idx="3"/>
          </p:nvPr>
        </p:nvSpPr>
        <p:spPr>
          <a:xfrm>
            <a:off x="6327648" y="1264955"/>
            <a:ext cx="4572000" cy="685800"/>
          </a:xfrm>
        </p:spPr>
        <p:txBody>
          <a:bodyPr>
            <a:normAutofit/>
          </a:bodyPr>
          <a:lstStyle/>
          <a:p>
            <a:r>
              <a:rPr lang="en-AU" sz="2400" dirty="0">
                <a:latin typeface="Calibri" panose="020F0502020204030204" pitchFamily="34" charset="0"/>
                <a:ea typeface="Calibri" panose="020F0502020204030204" pitchFamily="34" charset="0"/>
                <a:cs typeface="Calibri" panose="020F0502020204030204" pitchFamily="34" charset="0"/>
              </a:rPr>
              <a:t>Holistic approach</a:t>
            </a:r>
          </a:p>
        </p:txBody>
      </p:sp>
      <p:sp>
        <p:nvSpPr>
          <p:cNvPr id="7" name="Content Placeholder 6">
            <a:extLst>
              <a:ext uri="{FF2B5EF4-FFF2-40B4-BE49-F238E27FC236}">
                <a16:creationId xmlns:a16="http://schemas.microsoft.com/office/drawing/2014/main" id="{2A2BE2AD-D6FB-1578-9D9E-99B3D22B74B7}"/>
              </a:ext>
            </a:extLst>
          </p:cNvPr>
          <p:cNvSpPr>
            <a:spLocks noGrp="1"/>
          </p:cNvSpPr>
          <p:nvPr>
            <p:ph sz="quarter" idx="4"/>
          </p:nvPr>
        </p:nvSpPr>
        <p:spPr>
          <a:xfrm>
            <a:off x="6327648" y="2010981"/>
            <a:ext cx="4572000" cy="3840480"/>
          </a:xfrm>
        </p:spPr>
        <p:txBody>
          <a:bodyPr>
            <a:normAutofit/>
          </a:bodyPr>
          <a:lstStyle/>
          <a:p>
            <a:r>
              <a:rPr lang="en-GB" sz="1800" dirty="0">
                <a:latin typeface="Arial Nova Light" panose="020B0304020202020204" pitchFamily="34" charset="0"/>
              </a:rPr>
              <a:t>Consider the full range of funding mechanisms available</a:t>
            </a:r>
          </a:p>
          <a:p>
            <a:r>
              <a:rPr lang="en-GB" sz="1800" dirty="0">
                <a:latin typeface="Arial Nova Light" panose="020B0304020202020204" pitchFamily="34" charset="0"/>
              </a:rPr>
              <a:t>More and better infrastructure</a:t>
            </a:r>
          </a:p>
          <a:p>
            <a:r>
              <a:rPr lang="en-GB" sz="1800" dirty="0">
                <a:latin typeface="Arial Nova Light" panose="020B0304020202020204" pitchFamily="34" charset="0"/>
              </a:rPr>
              <a:t>Financial sustainability</a:t>
            </a:r>
          </a:p>
          <a:p>
            <a:r>
              <a:rPr lang="en-GB" sz="1800" dirty="0">
                <a:latin typeface="Arial Nova Light" panose="020B0304020202020204" pitchFamily="34" charset="0"/>
              </a:rPr>
              <a:t>Pulblic trust</a:t>
            </a:r>
          </a:p>
          <a:p>
            <a:endParaRPr lang="en-GB" sz="1800" dirty="0">
              <a:latin typeface="Arial Nova Light" panose="020B0304020202020204" pitchFamily="34" charset="0"/>
            </a:endParaRPr>
          </a:p>
          <a:p>
            <a:endParaRPr lang="en-GB" sz="1800" dirty="0">
              <a:latin typeface="Arial Nova Light" panose="020B0304020202020204" pitchFamily="34" charset="0"/>
            </a:endParaRPr>
          </a:p>
          <a:p>
            <a:endParaRPr lang="en-AU" sz="1800" dirty="0">
              <a:latin typeface="Arial Nova Light" panose="020B0304020202020204" pitchFamily="34" charset="0"/>
            </a:endParaRPr>
          </a:p>
        </p:txBody>
      </p:sp>
      <p:sp>
        <p:nvSpPr>
          <p:cNvPr id="3" name="Rectangle 2">
            <a:extLst>
              <a:ext uri="{FF2B5EF4-FFF2-40B4-BE49-F238E27FC236}">
                <a16:creationId xmlns:a16="http://schemas.microsoft.com/office/drawing/2014/main" id="{7C728E37-487D-A16D-1B7B-0CCA5DDDA6F1}"/>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DE6C3B2B-E3A8-08AE-B29C-AEF7CADDF95A}"/>
              </a:ext>
            </a:extLst>
          </p:cNvPr>
          <p:cNvSpPr>
            <a:spLocks noGrp="1"/>
          </p:cNvSpPr>
          <p:nvPr>
            <p:ph sz="half" idx="2"/>
          </p:nvPr>
        </p:nvSpPr>
        <p:spPr>
          <a:xfrm>
            <a:off x="1298448" y="2010981"/>
            <a:ext cx="4572000" cy="3840480"/>
          </a:xfrm>
        </p:spPr>
        <p:txBody>
          <a:bodyPr wrap="square">
            <a:noAutofit/>
          </a:bodyPr>
          <a:lstStyle/>
          <a:p>
            <a:r>
              <a:rPr lang="en-GB" sz="1800" dirty="0">
                <a:latin typeface="Arial Nova Light" panose="020B0304020202020204" pitchFamily="34" charset="0"/>
              </a:rPr>
              <a:t>Tendency to focus on local contributions</a:t>
            </a:r>
          </a:p>
          <a:p>
            <a:r>
              <a:rPr lang="en-GB" sz="1800" dirty="0">
                <a:latin typeface="Arial Nova Light" panose="020B0304020202020204" pitchFamily="34" charset="0"/>
              </a:rPr>
              <a:t>Limited consideration of other (non-contributions) funding mechanisms</a:t>
            </a:r>
          </a:p>
          <a:p>
            <a:r>
              <a:rPr lang="en-GB" sz="1800" dirty="0">
                <a:latin typeface="Arial Nova Light" panose="020B0304020202020204" pitchFamily="34" charset="0"/>
              </a:rPr>
              <a:t>Limits on contributions means they rarely fully fund infrastructure</a:t>
            </a:r>
          </a:p>
          <a:p>
            <a:r>
              <a:rPr lang="en-GB" sz="1800" dirty="0">
                <a:latin typeface="Arial Nova Light" panose="020B0304020202020204" pitchFamily="34" charset="0"/>
              </a:rPr>
              <a:t>Difficult for councils to fund the ‘gap’ using budget funding</a:t>
            </a:r>
          </a:p>
          <a:p>
            <a:r>
              <a:rPr lang="en-GB" sz="1800" dirty="0">
                <a:latin typeface="Arial Nova Light" panose="020B0304020202020204" pitchFamily="34" charset="0"/>
              </a:rPr>
              <a:t>Less infrastructure</a:t>
            </a:r>
          </a:p>
          <a:p>
            <a:r>
              <a:rPr lang="en-GB" sz="1800" dirty="0">
                <a:latin typeface="Arial Nova Light" panose="020B0304020202020204" pitchFamily="34" charset="0"/>
              </a:rPr>
              <a:t>Loss erosion of public trust</a:t>
            </a:r>
          </a:p>
        </p:txBody>
      </p:sp>
    </p:spTree>
    <p:extLst>
      <p:ext uri="{BB962C8B-B14F-4D97-AF65-F5344CB8AC3E}">
        <p14:creationId xmlns:p14="http://schemas.microsoft.com/office/powerpoint/2010/main" val="93741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0B686-9F68-6085-B054-F78D37421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C9315-1B86-EAA5-D902-FA6A02E22B6D}"/>
              </a:ext>
            </a:extLst>
          </p:cNvPr>
          <p:cNvSpPr>
            <a:spLocks noGrp="1"/>
          </p:cNvSpPr>
          <p:nvPr>
            <p:ph type="title"/>
          </p:nvPr>
        </p:nvSpPr>
        <p:spPr/>
        <p:txBody>
          <a:bodyPr/>
          <a:lstStyle/>
          <a:p>
            <a:r>
              <a:rPr lang="en-AU" dirty="0"/>
              <a:t>Idea: </a:t>
            </a:r>
            <a:r>
              <a:rPr lang="en-AU" dirty="0">
                <a:solidFill>
                  <a:srgbClr val="D7DCDF"/>
                </a:solidFill>
              </a:rPr>
              <a:t>Local Infrastructure Strategy (LIS)</a:t>
            </a:r>
          </a:p>
        </p:txBody>
      </p:sp>
      <p:sp>
        <p:nvSpPr>
          <p:cNvPr id="3" name="Content Placeholder 2">
            <a:extLst>
              <a:ext uri="{FF2B5EF4-FFF2-40B4-BE49-F238E27FC236}">
                <a16:creationId xmlns:a16="http://schemas.microsoft.com/office/drawing/2014/main" id="{52ECBEC4-DC2D-70AE-8745-18567D350185}"/>
              </a:ext>
            </a:extLst>
          </p:cNvPr>
          <p:cNvSpPr>
            <a:spLocks noGrp="1"/>
          </p:cNvSpPr>
          <p:nvPr>
            <p:ph idx="1"/>
          </p:nvPr>
        </p:nvSpPr>
        <p:spPr>
          <a:xfrm>
            <a:off x="1295400" y="1828799"/>
            <a:ext cx="9601200" cy="4313695"/>
          </a:xfrm>
        </p:spPr>
        <p:txBody>
          <a:bodyPr>
            <a:noAutofit/>
          </a:bodyPr>
          <a:lstStyle/>
          <a:p>
            <a:r>
              <a:rPr lang="en-AU" sz="2000" dirty="0"/>
              <a:t>There is currently a ‘missing middle’ between:</a:t>
            </a:r>
          </a:p>
          <a:p>
            <a:pPr lvl="1"/>
            <a:r>
              <a:rPr lang="en-AU" dirty="0"/>
              <a:t>Local Strategic Planning Statement (LSPS)</a:t>
            </a:r>
          </a:p>
          <a:p>
            <a:pPr lvl="1"/>
            <a:r>
              <a:rPr lang="en-AU" dirty="0"/>
              <a:t>Local Infrastructure Contribution Plan (LICP)</a:t>
            </a:r>
          </a:p>
          <a:p>
            <a:r>
              <a:rPr lang="en-AU" sz="2000" dirty="0"/>
              <a:t>LSPS includes minimal info on infrastructure needs, costs, funding and delivery</a:t>
            </a:r>
          </a:p>
          <a:p>
            <a:r>
              <a:rPr lang="en-AU" sz="2000" dirty="0"/>
              <a:t>LICP includes extensive detail but difficult to follow for most stakeholders and only covers contributions works</a:t>
            </a:r>
          </a:p>
          <a:p>
            <a:r>
              <a:rPr lang="en-AU" sz="2000" dirty="0"/>
              <a:t>LIS would consider existing and future needs, all types of infrastructure, all types of infrastructure funding and delivery mechanisms, and outline Council’s strategy</a:t>
            </a:r>
          </a:p>
          <a:p>
            <a:r>
              <a:rPr lang="en-AU" sz="2000" dirty="0"/>
              <a:t>Could also act as an advocacy vehicle for State infrastructure</a:t>
            </a:r>
          </a:p>
        </p:txBody>
      </p:sp>
      <p:sp>
        <p:nvSpPr>
          <p:cNvPr id="4" name="Rectangle 3">
            <a:extLst>
              <a:ext uri="{FF2B5EF4-FFF2-40B4-BE49-F238E27FC236}">
                <a16:creationId xmlns:a16="http://schemas.microsoft.com/office/drawing/2014/main" id="{42D8BA16-465D-DB72-36B1-00D6CD181807}"/>
              </a:ext>
            </a:extLst>
          </p:cNvPr>
          <p:cNvSpPr/>
          <p:nvPr/>
        </p:nvSpPr>
        <p:spPr>
          <a:xfrm>
            <a:off x="699208"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1075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4E25-D995-E2D4-7530-B93EDD3AC258}"/>
              </a:ext>
            </a:extLst>
          </p:cNvPr>
          <p:cNvSpPr>
            <a:spLocks noGrp="1"/>
          </p:cNvSpPr>
          <p:nvPr>
            <p:ph type="title"/>
          </p:nvPr>
        </p:nvSpPr>
        <p:spPr/>
        <p:txBody>
          <a:bodyPr/>
          <a:lstStyle/>
          <a:p>
            <a:r>
              <a:rPr lang="en-GB" dirty="0"/>
              <a:t>Wrap up</a:t>
            </a:r>
            <a:br>
              <a:rPr lang="en-GB" dirty="0"/>
            </a:br>
            <a:r>
              <a:rPr lang="en-GB" dirty="0">
                <a:solidFill>
                  <a:srgbClr val="D7DCDF"/>
                </a:solidFill>
              </a:rPr>
              <a:t>Invert the pyramid!</a:t>
            </a:r>
            <a:endParaRPr lang="en-AU" dirty="0">
              <a:solidFill>
                <a:srgbClr val="D7DCDF"/>
              </a:solidFill>
            </a:endParaRPr>
          </a:p>
        </p:txBody>
      </p:sp>
      <p:sp>
        <p:nvSpPr>
          <p:cNvPr id="5" name="Rectangle 4">
            <a:extLst>
              <a:ext uri="{FF2B5EF4-FFF2-40B4-BE49-F238E27FC236}">
                <a16:creationId xmlns:a16="http://schemas.microsoft.com/office/drawing/2014/main" id="{115A8E26-EF96-1956-FAF9-81A1495C5C0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6" name="Diagram 5">
            <a:extLst>
              <a:ext uri="{FF2B5EF4-FFF2-40B4-BE49-F238E27FC236}">
                <a16:creationId xmlns:a16="http://schemas.microsoft.com/office/drawing/2014/main" id="{0A479645-B7D1-B9EF-668C-66EE34B899F7}"/>
              </a:ext>
            </a:extLst>
          </p:cNvPr>
          <p:cNvGraphicFramePr/>
          <p:nvPr>
            <p:extLst>
              <p:ext uri="{D42A27DB-BD31-4B8C-83A1-F6EECF244321}">
                <p14:modId xmlns:p14="http://schemas.microsoft.com/office/powerpoint/2010/main" val="1863374983"/>
              </p:ext>
            </p:extLst>
          </p:nvPr>
        </p:nvGraphicFramePr>
        <p:xfrm>
          <a:off x="6751375" y="1941225"/>
          <a:ext cx="4375520" cy="426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D82260F-8FBD-74EE-4F64-32D1A448DA77}"/>
              </a:ext>
            </a:extLst>
          </p:cNvPr>
          <p:cNvGraphicFramePr/>
          <p:nvPr>
            <p:extLst>
              <p:ext uri="{D42A27DB-BD31-4B8C-83A1-F6EECF244321}">
                <p14:modId xmlns:p14="http://schemas.microsoft.com/office/powerpoint/2010/main" val="3750626991"/>
              </p:ext>
            </p:extLst>
          </p:nvPr>
        </p:nvGraphicFramePr>
        <p:xfrm>
          <a:off x="1622506" y="1941225"/>
          <a:ext cx="4473494" cy="42683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DCB606B0-C5CB-7D5F-372A-BF3BA33C064A}"/>
              </a:ext>
            </a:extLst>
          </p:cNvPr>
          <p:cNvSpPr txBox="1"/>
          <p:nvPr/>
        </p:nvSpPr>
        <p:spPr>
          <a:xfrm>
            <a:off x="7914325" y="5294422"/>
            <a:ext cx="3212570" cy="384721"/>
          </a:xfrm>
          <a:prstGeom prst="rect">
            <a:avLst/>
          </a:prstGeom>
          <a:noFill/>
        </p:spPr>
        <p:txBody>
          <a:bodyPr wrap="square" rtlCol="0">
            <a:spAutoFit/>
          </a:bodyPr>
          <a:lstStyle/>
          <a:p>
            <a:r>
              <a:rPr lang="en-GB" sz="1900" dirty="0"/>
              <a:t>General revenue etc</a:t>
            </a:r>
            <a:endParaRPr lang="en-AU" sz="1900" dirty="0"/>
          </a:p>
        </p:txBody>
      </p:sp>
    </p:spTree>
    <p:extLst>
      <p:ext uri="{BB962C8B-B14F-4D97-AF65-F5344CB8AC3E}">
        <p14:creationId xmlns:p14="http://schemas.microsoft.com/office/powerpoint/2010/main" val="33892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85E2C-13D8-37E7-AC71-A9D682E5C79C}"/>
              </a:ext>
            </a:extLst>
          </p:cNvPr>
          <p:cNvSpPr>
            <a:spLocks noGrp="1"/>
          </p:cNvSpPr>
          <p:nvPr>
            <p:ph type="title"/>
          </p:nvPr>
        </p:nvSpPr>
        <p:spPr>
          <a:xfrm>
            <a:off x="612648" y="1654232"/>
            <a:ext cx="9140952" cy="1627118"/>
          </a:xfrm>
        </p:spPr>
        <p:txBody>
          <a:bodyPr>
            <a:normAutofit/>
          </a:bodyPr>
          <a:lstStyle/>
          <a:p>
            <a:r>
              <a:rPr lang="en-GB" sz="8000"/>
              <a:t>Questions?</a:t>
            </a:r>
            <a:endParaRPr lang="en-AU" sz="8000"/>
          </a:p>
        </p:txBody>
      </p:sp>
      <p:sp>
        <p:nvSpPr>
          <p:cNvPr id="2" name="Subtitle 2">
            <a:extLst>
              <a:ext uri="{FF2B5EF4-FFF2-40B4-BE49-F238E27FC236}">
                <a16:creationId xmlns:a16="http://schemas.microsoft.com/office/drawing/2014/main" id="{F5A92924-0AE9-A64B-B071-172757548D26}"/>
              </a:ext>
            </a:extLst>
          </p:cNvPr>
          <p:cNvSpPr txBox="1">
            <a:spLocks/>
          </p:cNvSpPr>
          <p:nvPr/>
        </p:nvSpPr>
        <p:spPr>
          <a:xfrm>
            <a:off x="609599" y="1230284"/>
            <a:ext cx="10933841" cy="7647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F47920"/>
              </a:buClr>
              <a:buFont typeface="Arial" pitchFamily="34" charset="0"/>
              <a:buNone/>
              <a:defRPr sz="2400" kern="1200">
                <a:solidFill>
                  <a:srgbClr val="F47920"/>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1200"/>
              </a:spcBef>
              <a:buClr>
                <a:srgbClr val="F47920"/>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rgbClr val="F47920"/>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rgbClr val="F47920"/>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rgbClr val="F47920"/>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sz="2800"/>
              <a:t>Holistic infrastructure funding</a:t>
            </a:r>
          </a:p>
        </p:txBody>
      </p:sp>
      <p:sp>
        <p:nvSpPr>
          <p:cNvPr id="3" name="Subtitle 2">
            <a:extLst>
              <a:ext uri="{FF2B5EF4-FFF2-40B4-BE49-F238E27FC236}">
                <a16:creationId xmlns:a16="http://schemas.microsoft.com/office/drawing/2014/main" id="{59E9D117-F2BA-D15D-035B-00FB91920663}"/>
              </a:ext>
            </a:extLst>
          </p:cNvPr>
          <p:cNvSpPr txBox="1">
            <a:spLocks/>
          </p:cNvSpPr>
          <p:nvPr/>
        </p:nvSpPr>
        <p:spPr>
          <a:xfrm>
            <a:off x="609598" y="3322913"/>
            <a:ext cx="10933841" cy="7647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F47920"/>
              </a:buClr>
              <a:buFont typeface="Arial" pitchFamily="34" charset="0"/>
              <a:buNone/>
              <a:defRPr sz="2400" kern="1200">
                <a:solidFill>
                  <a:srgbClr val="F47920"/>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1200"/>
              </a:spcBef>
              <a:buClr>
                <a:srgbClr val="F47920"/>
              </a:buClr>
              <a:buFont typeface="Arial"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rgbClr val="F47920"/>
              </a:buClr>
              <a:buFont typeface="Arial"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rgbClr val="F47920"/>
              </a:buClr>
              <a:buFont typeface="Arial"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rgbClr val="F47920"/>
              </a:buClr>
              <a:buFont typeface="Arial" pitchFamily="34" charset="0"/>
              <a:buNone/>
              <a:defRPr sz="1600"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buClr>
              <a:buFont typeface="Arial" pitchFamily="34" charset="0"/>
              <a:buNone/>
              <a:defRPr sz="1600" kern="1200">
                <a:solidFill>
                  <a:schemeClr val="tx1"/>
                </a:solidFill>
                <a:latin typeface="+mn-lt"/>
                <a:ea typeface="+mn-ea"/>
                <a:cs typeface="+mn-cs"/>
              </a:defRPr>
            </a:lvl9pPr>
          </a:lstStyle>
          <a:p>
            <a:r>
              <a:rPr lang="en-US" dirty="0"/>
              <a:t>10.35 – 10.40 am</a:t>
            </a:r>
          </a:p>
        </p:txBody>
      </p:sp>
    </p:spTree>
    <p:extLst>
      <p:ext uri="{BB962C8B-B14F-4D97-AF65-F5344CB8AC3E}">
        <p14:creationId xmlns:p14="http://schemas.microsoft.com/office/powerpoint/2010/main" val="65869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9625-38FE-BC5D-5546-14FB7F29A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30E9B-0C04-4465-6772-73A5050D8C59}"/>
              </a:ext>
            </a:extLst>
          </p:cNvPr>
          <p:cNvSpPr>
            <a:spLocks noGrp="1"/>
          </p:cNvSpPr>
          <p:nvPr>
            <p:ph type="title"/>
          </p:nvPr>
        </p:nvSpPr>
        <p:spPr>
          <a:xfrm>
            <a:off x="1295400" y="83980"/>
            <a:ext cx="9601200" cy="1069940"/>
          </a:xfrm>
        </p:spPr>
        <p:txBody>
          <a:bodyPr>
            <a:normAutofit/>
          </a:bodyPr>
          <a:lstStyle/>
          <a:p>
            <a:r>
              <a:rPr lang="en-AU" sz="4000" dirty="0"/>
              <a:t>What we’ll cover</a:t>
            </a:r>
            <a:endParaRPr lang="en-AU" sz="4000" dirty="0">
              <a:solidFill>
                <a:srgbClr val="D7DCDF"/>
              </a:solidFill>
            </a:endParaRPr>
          </a:p>
        </p:txBody>
      </p:sp>
      <p:sp>
        <p:nvSpPr>
          <p:cNvPr id="3" name="Rectangle 2">
            <a:extLst>
              <a:ext uri="{FF2B5EF4-FFF2-40B4-BE49-F238E27FC236}">
                <a16:creationId xmlns:a16="http://schemas.microsoft.com/office/drawing/2014/main" id="{1E8B279B-B58B-831E-1395-562E6CC197E6}"/>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78262382-DFCA-CEF3-AAAA-0464D7E4C480}"/>
              </a:ext>
            </a:extLst>
          </p:cNvPr>
          <p:cNvSpPr>
            <a:spLocks noGrp="1"/>
          </p:cNvSpPr>
          <p:nvPr>
            <p:ph idx="1"/>
          </p:nvPr>
        </p:nvSpPr>
        <p:spPr>
          <a:xfrm>
            <a:off x="1295400" y="1764244"/>
            <a:ext cx="10047514" cy="4681282"/>
          </a:xfrm>
        </p:spPr>
        <p:txBody>
          <a:bodyPr wrap="square">
            <a:noAutofit/>
          </a:bodyPr>
          <a:lstStyle/>
          <a:p>
            <a:r>
              <a:rPr lang="en-GB" sz="2000" dirty="0"/>
              <a:t>Limits of s7.11 and s7.12 contributions</a:t>
            </a:r>
          </a:p>
          <a:p>
            <a:r>
              <a:rPr lang="en-GB" sz="2000" dirty="0"/>
              <a:t>Council funding constraints</a:t>
            </a:r>
          </a:p>
          <a:p>
            <a:r>
              <a:rPr lang="en-GB" sz="2000" dirty="0"/>
              <a:t>Holistic infrastructure funding mechanisms</a:t>
            </a:r>
          </a:p>
          <a:p>
            <a:r>
              <a:rPr lang="en-GB" sz="2000" dirty="0"/>
              <a:t>Case studies</a:t>
            </a:r>
          </a:p>
          <a:p>
            <a:r>
              <a:rPr lang="en-GB" sz="2000" dirty="0"/>
              <a:t>Tools</a:t>
            </a:r>
          </a:p>
          <a:p>
            <a:r>
              <a:rPr lang="en-GB" sz="2000" dirty="0"/>
              <a:t>Wrap up</a:t>
            </a:r>
          </a:p>
          <a:p>
            <a:endParaRPr lang="en-GB" sz="1800" dirty="0"/>
          </a:p>
        </p:txBody>
      </p:sp>
    </p:spTree>
    <p:extLst>
      <p:ext uri="{BB962C8B-B14F-4D97-AF65-F5344CB8AC3E}">
        <p14:creationId xmlns:p14="http://schemas.microsoft.com/office/powerpoint/2010/main" val="3780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15A9-274C-C105-874D-F14B4BF41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C1374-D635-D7C4-0019-C56AFB618C9E}"/>
              </a:ext>
            </a:extLst>
          </p:cNvPr>
          <p:cNvSpPr>
            <a:spLocks noGrp="1"/>
          </p:cNvSpPr>
          <p:nvPr>
            <p:ph type="title"/>
          </p:nvPr>
        </p:nvSpPr>
        <p:spPr/>
        <p:txBody>
          <a:bodyPr>
            <a:normAutofit/>
          </a:bodyPr>
          <a:lstStyle/>
          <a:p>
            <a:r>
              <a:rPr lang="en-AU" sz="4000" dirty="0"/>
              <a:t>Limits to s7.11 &amp; s7.12</a:t>
            </a:r>
            <a:endParaRPr lang="en-AU" sz="4000" dirty="0">
              <a:solidFill>
                <a:srgbClr val="D7DCDF"/>
              </a:solidFill>
            </a:endParaRPr>
          </a:p>
        </p:txBody>
      </p:sp>
      <p:sp>
        <p:nvSpPr>
          <p:cNvPr id="3" name="Text Placeholder 2">
            <a:extLst>
              <a:ext uri="{FF2B5EF4-FFF2-40B4-BE49-F238E27FC236}">
                <a16:creationId xmlns:a16="http://schemas.microsoft.com/office/drawing/2014/main" id="{05F32A9A-B211-AF13-AF34-8C5833C7E82D}"/>
              </a:ext>
            </a:extLst>
          </p:cNvPr>
          <p:cNvSpPr>
            <a:spLocks noGrp="1"/>
          </p:cNvSpPr>
          <p:nvPr>
            <p:ph type="body" idx="1"/>
          </p:nvPr>
        </p:nvSpPr>
        <p:spPr/>
        <p:txBody>
          <a:bodyPr>
            <a:norm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s7.11</a:t>
            </a:r>
            <a:endParaRPr lang="en-AU"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CBDD8623-3D29-5A21-3AFC-7A5D3E7CDC12}"/>
              </a:ext>
            </a:extLst>
          </p:cNvPr>
          <p:cNvSpPr>
            <a:spLocks noGrp="1"/>
          </p:cNvSpPr>
          <p:nvPr>
            <p:ph type="body" sz="quarter" idx="3"/>
          </p:nvPr>
        </p:nvSpPr>
        <p:spPr/>
        <p:txBody>
          <a:bodyPr>
            <a:norm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s7.12</a:t>
            </a:r>
            <a:endParaRPr lang="en-AU"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F8556B26-4A37-409F-8DFF-FDF0067E9308}"/>
              </a:ext>
            </a:extLst>
          </p:cNvPr>
          <p:cNvSpPr>
            <a:spLocks noGrp="1"/>
          </p:cNvSpPr>
          <p:nvPr>
            <p:ph sz="quarter" idx="4"/>
          </p:nvPr>
        </p:nvSpPr>
        <p:spPr>
          <a:xfrm>
            <a:off x="6414734" y="2373284"/>
            <a:ext cx="4572000" cy="3840480"/>
          </a:xfrm>
        </p:spPr>
        <p:txBody>
          <a:bodyPr>
            <a:normAutofit/>
          </a:bodyPr>
          <a:lstStyle/>
          <a:p>
            <a:pPr marL="468630" indent="-285750">
              <a:lnSpc>
                <a:spcPct val="107000"/>
              </a:lnSpc>
            </a:pPr>
            <a:r>
              <a:rPr lang="en-AU" sz="1800" kern="100" dirty="0">
                <a:effectLst/>
                <a:latin typeface="Arial Nova Light" panose="020B0304020202020204" pitchFamily="34" charset="0"/>
                <a:ea typeface="Aptos" panose="020B0004020202020204" pitchFamily="34" charset="0"/>
                <a:cs typeface="Times New Roman" panose="02020603050405020304" pitchFamily="18" charset="0"/>
              </a:rPr>
              <a:t>1% of development cost</a:t>
            </a:r>
          </a:p>
          <a:p>
            <a:pPr marL="468630" indent="-285750">
              <a:lnSpc>
                <a:spcPct val="107000"/>
              </a:lnSpc>
            </a:pPr>
            <a:r>
              <a:rPr lang="en-AU" sz="1800" kern="100" dirty="0">
                <a:latin typeface="Arial Nova Light" panose="020B0304020202020204" pitchFamily="34" charset="0"/>
                <a:ea typeface="Aptos" panose="020B0004020202020204" pitchFamily="34" charset="0"/>
                <a:cs typeface="Times New Roman" panose="02020603050405020304" pitchFamily="18" charset="0"/>
              </a:rPr>
              <a:t>Can go higher if approved by Minister and meets s7.12 Practice Note criteria, but rates above 3-4% ($20k</a:t>
            </a:r>
          </a:p>
          <a:p>
            <a:pPr marL="468630" indent="-285750">
              <a:lnSpc>
                <a:spcPct val="107000"/>
              </a:lnSpc>
            </a:pPr>
            <a:r>
              <a:rPr lang="en-AU" sz="1800" kern="100" dirty="0">
                <a:latin typeface="Arial Nova Light" panose="020B0304020202020204" pitchFamily="34" charset="0"/>
                <a:ea typeface="Aptos" panose="020B0004020202020204" pitchFamily="34" charset="0"/>
                <a:cs typeface="Times New Roman" panose="02020603050405020304" pitchFamily="18" charset="0"/>
              </a:rPr>
              <a:t>Limited to precincts</a:t>
            </a:r>
            <a:endParaRPr lang="en-AU" sz="1800" kern="100" dirty="0">
              <a:effectLst/>
              <a:latin typeface="Arial Nova Light" panose="020B0304020202020204" pitchFamily="34" charset="0"/>
              <a:ea typeface="Aptos" panose="020B0004020202020204" pitchFamily="34" charset="0"/>
              <a:cs typeface="Times New Roman" panose="02020603050405020304" pitchFamily="18" charset="0"/>
            </a:endParaRPr>
          </a:p>
          <a:p>
            <a:pPr marL="0" indent="0">
              <a:buNone/>
            </a:pPr>
            <a:endParaRPr lang="en-AU" sz="1800" dirty="0">
              <a:latin typeface="Arial Nova Light" panose="020B0304020202020204" pitchFamily="34" charset="0"/>
            </a:endParaRPr>
          </a:p>
        </p:txBody>
      </p:sp>
      <p:sp>
        <p:nvSpPr>
          <p:cNvPr id="7" name="Rectangle 6">
            <a:extLst>
              <a:ext uri="{FF2B5EF4-FFF2-40B4-BE49-F238E27FC236}">
                <a16:creationId xmlns:a16="http://schemas.microsoft.com/office/drawing/2014/main" id="{9D1FC1BA-1BAC-418B-B2E3-B5ED730F80D7}"/>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5B0E03AA-9CF1-08CE-687A-7DD42D02E947}"/>
              </a:ext>
            </a:extLst>
          </p:cNvPr>
          <p:cNvSpPr>
            <a:spLocks noGrp="1"/>
          </p:cNvSpPr>
          <p:nvPr>
            <p:ph sz="half" idx="2"/>
          </p:nvPr>
        </p:nvSpPr>
        <p:spPr>
          <a:xfrm>
            <a:off x="1298448" y="2373283"/>
            <a:ext cx="4572000" cy="4277887"/>
          </a:xfrm>
        </p:spPr>
        <p:txBody>
          <a:bodyPr>
            <a:normAutofit/>
          </a:bodyPr>
          <a:lstStyle/>
          <a:p>
            <a:pPr marL="468630" indent="-285750">
              <a:lnSpc>
                <a:spcPct val="107000"/>
              </a:lnSpc>
            </a:pPr>
            <a:r>
              <a:rPr lang="en-AU" sz="1800" kern="100" dirty="0">
                <a:latin typeface="Arial Nova Light" panose="020B0304020202020204" pitchFamily="34" charset="0"/>
                <a:ea typeface="Aptos" panose="020B0004020202020204" pitchFamily="34" charset="0"/>
                <a:cs typeface="Times New Roman" panose="02020603050405020304" pitchFamily="18" charset="0"/>
              </a:rPr>
              <a:t>$20k/dwelling cap (2011)</a:t>
            </a:r>
          </a:p>
          <a:p>
            <a:pPr marL="468630" indent="-285750">
              <a:lnSpc>
                <a:spcPct val="107000"/>
              </a:lnSpc>
            </a:pPr>
            <a:r>
              <a:rPr lang="en-AU" sz="1800" kern="100" dirty="0">
                <a:latin typeface="Arial Nova Light" panose="020B0304020202020204" pitchFamily="34" charset="0"/>
                <a:ea typeface="Aptos" panose="020B0004020202020204" pitchFamily="34" charset="0"/>
                <a:cs typeface="Times New Roman" panose="02020603050405020304" pitchFamily="18" charset="0"/>
              </a:rPr>
              <a:t>IPART essential works list (EWL)</a:t>
            </a:r>
          </a:p>
          <a:p>
            <a:pPr marL="468630" indent="-285750">
              <a:lnSpc>
                <a:spcPct val="107000"/>
              </a:lnSpc>
            </a:pPr>
            <a:r>
              <a:rPr lang="en-AU" sz="1800" kern="100" dirty="0">
                <a:latin typeface="Arial Nova Light" panose="020B0304020202020204" pitchFamily="34" charset="0"/>
                <a:ea typeface="Aptos" panose="020B0004020202020204" pitchFamily="34" charset="0"/>
                <a:cs typeface="Times New Roman" panose="02020603050405020304" pitchFamily="18" charset="0"/>
              </a:rPr>
              <a:t>Apportionment</a:t>
            </a:r>
          </a:p>
          <a:p>
            <a:pPr marL="468630" indent="-285750">
              <a:lnSpc>
                <a:spcPct val="107000"/>
              </a:lnSpc>
            </a:pPr>
            <a:endParaRPr lang="en-AU" sz="1800" kern="100" dirty="0">
              <a:effectLst/>
              <a:latin typeface="Arial Nova Light" panose="020B0304020202020204" pitchFamily="34" charset="0"/>
              <a:ea typeface="Aptos" panose="020B0004020202020204" pitchFamily="34" charset="0"/>
              <a:cs typeface="Times New Roman" panose="02020603050405020304" pitchFamily="18" charset="0"/>
            </a:endParaRPr>
          </a:p>
          <a:p>
            <a:endParaRPr lang="en-AU" sz="1800" dirty="0">
              <a:latin typeface="Arial Nova Light" panose="020B0304020202020204" pitchFamily="34" charset="0"/>
            </a:endParaRPr>
          </a:p>
        </p:txBody>
      </p:sp>
    </p:spTree>
    <p:extLst>
      <p:ext uri="{BB962C8B-B14F-4D97-AF65-F5344CB8AC3E}">
        <p14:creationId xmlns:p14="http://schemas.microsoft.com/office/powerpoint/2010/main" val="36532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9618-F1E0-F94B-97FC-7FE687581B9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A809B5B-4F3D-64B4-8F2B-4FA589737B82}"/>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B59C04DE-E8B5-19F5-6714-5A3DB7AFAD8E}"/>
              </a:ext>
            </a:extLst>
          </p:cNvPr>
          <p:cNvPicPr>
            <a:picLocks noChangeAspect="1"/>
          </p:cNvPicPr>
          <p:nvPr/>
        </p:nvPicPr>
        <p:blipFill>
          <a:blip r:embed="rId3"/>
          <a:stretch>
            <a:fillRect/>
          </a:stretch>
        </p:blipFill>
        <p:spPr>
          <a:xfrm>
            <a:off x="2071402" y="354169"/>
            <a:ext cx="8049196" cy="6149662"/>
          </a:xfrm>
          <a:prstGeom prst="rect">
            <a:avLst/>
          </a:prstGeom>
        </p:spPr>
      </p:pic>
    </p:spTree>
    <p:extLst>
      <p:ext uri="{BB962C8B-B14F-4D97-AF65-F5344CB8AC3E}">
        <p14:creationId xmlns:p14="http://schemas.microsoft.com/office/powerpoint/2010/main" val="101443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a:xfrm>
            <a:off x="822960" y="905157"/>
            <a:ext cx="4452257" cy="1718299"/>
          </a:xfrm>
        </p:spPr>
        <p:txBody>
          <a:bodyPr>
            <a:normAutofit fontScale="90000"/>
          </a:bodyPr>
          <a:lstStyle/>
          <a:p>
            <a:r>
              <a:rPr lang="en-AU" sz="4000"/>
              <a:t>Inner West capital works expenditure 21/22 </a:t>
            </a:r>
            <a:br>
              <a:rPr lang="en-AU" sz="4000"/>
            </a:br>
            <a:r>
              <a:rPr lang="en-AU" sz="4000">
                <a:solidFill>
                  <a:srgbClr val="D7DCDF"/>
                </a:solidFill>
              </a:rPr>
              <a:t>by funding source</a:t>
            </a:r>
          </a:p>
        </p:txBody>
      </p:sp>
      <p:sp>
        <p:nvSpPr>
          <p:cNvPr id="3" name="Rectangle 2">
            <a:extLst>
              <a:ext uri="{FF2B5EF4-FFF2-40B4-BE49-F238E27FC236}">
                <a16:creationId xmlns:a16="http://schemas.microsoft.com/office/drawing/2014/main" id="{4335F79E-94D1-549B-F1D5-EF5B436B5025}"/>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0" name="Chart 9">
            <a:extLst>
              <a:ext uri="{FF2B5EF4-FFF2-40B4-BE49-F238E27FC236}">
                <a16:creationId xmlns:a16="http://schemas.microsoft.com/office/drawing/2014/main" id="{92DE5527-7B60-A0C8-3629-C65E47B9590F}"/>
              </a:ext>
            </a:extLst>
          </p:cNvPr>
          <p:cNvGraphicFramePr>
            <a:graphicFrameLocks/>
          </p:cNvGraphicFramePr>
          <p:nvPr>
            <p:extLst>
              <p:ext uri="{D42A27DB-BD31-4B8C-83A1-F6EECF244321}">
                <p14:modId xmlns:p14="http://schemas.microsoft.com/office/powerpoint/2010/main" val="1600649096"/>
              </p:ext>
            </p:extLst>
          </p:nvPr>
        </p:nvGraphicFramePr>
        <p:xfrm>
          <a:off x="5275217" y="286873"/>
          <a:ext cx="7237276" cy="5922734"/>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5">
            <a:extLst>
              <a:ext uri="{FF2B5EF4-FFF2-40B4-BE49-F238E27FC236}">
                <a16:creationId xmlns:a16="http://schemas.microsoft.com/office/drawing/2014/main" id="{852CA977-3F78-E26A-3124-B290FB3B7094}"/>
              </a:ext>
            </a:extLst>
          </p:cNvPr>
          <p:cNvSpPr>
            <a:spLocks noGrp="1"/>
          </p:cNvSpPr>
          <p:nvPr>
            <p:ph idx="1"/>
          </p:nvPr>
        </p:nvSpPr>
        <p:spPr>
          <a:xfrm>
            <a:off x="822960" y="3963350"/>
            <a:ext cx="4130040" cy="1566849"/>
          </a:xfrm>
        </p:spPr>
        <p:txBody>
          <a:bodyPr wrap="square">
            <a:noAutofit/>
          </a:bodyPr>
          <a:lstStyle/>
          <a:p>
            <a:r>
              <a:rPr lang="en-GB" dirty="0"/>
              <a:t>Contributions funded 25% of capital expenditure</a:t>
            </a:r>
          </a:p>
        </p:txBody>
      </p:sp>
    </p:spTree>
    <p:extLst>
      <p:ext uri="{BB962C8B-B14F-4D97-AF65-F5344CB8AC3E}">
        <p14:creationId xmlns:p14="http://schemas.microsoft.com/office/powerpoint/2010/main" val="259551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35F79E-94D1-549B-F1D5-EF5B436B5025}"/>
              </a:ext>
            </a:extLst>
          </p:cNvPr>
          <p:cNvSpPr/>
          <p:nvPr/>
        </p:nvSpPr>
        <p:spPr>
          <a:xfrm>
            <a:off x="822960" y="5561215"/>
            <a:ext cx="2601884" cy="12967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8B53ECE8-17D6-10EF-1A90-31ADFBBD510F}"/>
              </a:ext>
            </a:extLst>
          </p:cNvPr>
          <p:cNvPicPr>
            <a:picLocks noChangeAspect="1"/>
          </p:cNvPicPr>
          <p:nvPr/>
        </p:nvPicPr>
        <p:blipFill>
          <a:blip r:embed="rId3"/>
          <a:stretch>
            <a:fillRect/>
          </a:stretch>
        </p:blipFill>
        <p:spPr>
          <a:xfrm>
            <a:off x="469880" y="1547150"/>
            <a:ext cx="7138015" cy="5145578"/>
          </a:xfrm>
          <a:prstGeom prst="rect">
            <a:avLst/>
          </a:prstGeom>
        </p:spPr>
      </p:pic>
      <p:pic>
        <p:nvPicPr>
          <p:cNvPr id="8" name="Picture 7">
            <a:extLst>
              <a:ext uri="{FF2B5EF4-FFF2-40B4-BE49-F238E27FC236}">
                <a16:creationId xmlns:a16="http://schemas.microsoft.com/office/drawing/2014/main" id="{CAB679CE-FAB9-0752-F5F2-E11BEAFFF20E}"/>
              </a:ext>
            </a:extLst>
          </p:cNvPr>
          <p:cNvPicPr>
            <a:picLocks noChangeAspect="1"/>
          </p:cNvPicPr>
          <p:nvPr/>
        </p:nvPicPr>
        <p:blipFill>
          <a:blip r:embed="rId4"/>
          <a:stretch>
            <a:fillRect/>
          </a:stretch>
        </p:blipFill>
        <p:spPr>
          <a:xfrm>
            <a:off x="7758622" y="1784768"/>
            <a:ext cx="4242017" cy="2263027"/>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A5CC259-8686-DB79-A334-5290EA08495B}"/>
                  </a:ext>
                </a:extLst>
              </p14:cNvPr>
              <p14:cNvContentPartPr/>
              <p14:nvPr/>
            </p14:nvContentPartPr>
            <p14:xfrm>
              <a:off x="1840873" y="4663754"/>
              <a:ext cx="5585760" cy="109080"/>
            </p14:xfrm>
          </p:contentPart>
        </mc:Choice>
        <mc:Fallback xmlns="">
          <p:pic>
            <p:nvPicPr>
              <p:cNvPr id="9" name="Ink 8">
                <a:extLst>
                  <a:ext uri="{FF2B5EF4-FFF2-40B4-BE49-F238E27FC236}">
                    <a16:creationId xmlns:a16="http://schemas.microsoft.com/office/drawing/2014/main" id="{FA5CC259-8686-DB79-A334-5290EA08495B}"/>
                  </a:ext>
                </a:extLst>
              </p:cNvPr>
              <p:cNvPicPr/>
              <p:nvPr/>
            </p:nvPicPr>
            <p:blipFill>
              <a:blip r:embed="rId6"/>
              <a:stretch>
                <a:fillRect/>
              </a:stretch>
            </p:blipFill>
            <p:spPr>
              <a:xfrm>
                <a:off x="1750873" y="4483158"/>
                <a:ext cx="5765400" cy="4699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1C9BA63-12D8-6698-EB82-DE6B2D8E4E77}"/>
                  </a:ext>
                </a:extLst>
              </p14:cNvPr>
              <p14:cNvContentPartPr/>
              <p14:nvPr/>
            </p14:nvContentPartPr>
            <p14:xfrm>
              <a:off x="960284" y="6209607"/>
              <a:ext cx="2464560" cy="68040"/>
            </p14:xfrm>
          </p:contentPart>
        </mc:Choice>
        <mc:Fallback xmlns="">
          <p:pic>
            <p:nvPicPr>
              <p:cNvPr id="10" name="Ink 9">
                <a:extLst>
                  <a:ext uri="{FF2B5EF4-FFF2-40B4-BE49-F238E27FC236}">
                    <a16:creationId xmlns:a16="http://schemas.microsoft.com/office/drawing/2014/main" id="{F1C9BA63-12D8-6698-EB82-DE6B2D8E4E77}"/>
                  </a:ext>
                </a:extLst>
              </p:cNvPr>
              <p:cNvPicPr/>
              <p:nvPr/>
            </p:nvPicPr>
            <p:blipFill>
              <a:blip r:embed="rId8"/>
              <a:stretch>
                <a:fillRect/>
              </a:stretch>
            </p:blipFill>
            <p:spPr>
              <a:xfrm>
                <a:off x="870284" y="6029607"/>
                <a:ext cx="2644200" cy="427680"/>
              </a:xfrm>
              <a:prstGeom prst="rect">
                <a:avLst/>
              </a:prstGeom>
            </p:spPr>
          </p:pic>
        </mc:Fallback>
      </mc:AlternateContent>
      <p:sp>
        <p:nvSpPr>
          <p:cNvPr id="15" name="Title 1">
            <a:extLst>
              <a:ext uri="{FF2B5EF4-FFF2-40B4-BE49-F238E27FC236}">
                <a16:creationId xmlns:a16="http://schemas.microsoft.com/office/drawing/2014/main" id="{E20EC6C1-9A47-3A8F-5D65-B5542D3E4EEA}"/>
              </a:ext>
            </a:extLst>
          </p:cNvPr>
          <p:cNvSpPr>
            <a:spLocks noGrp="1"/>
          </p:cNvSpPr>
          <p:nvPr>
            <p:ph type="title"/>
          </p:nvPr>
        </p:nvSpPr>
        <p:spPr>
          <a:xfrm>
            <a:off x="790304" y="269038"/>
            <a:ext cx="11314609" cy="812192"/>
          </a:xfrm>
        </p:spPr>
        <p:txBody>
          <a:bodyPr>
            <a:normAutofit/>
          </a:bodyPr>
          <a:lstStyle/>
          <a:p>
            <a:r>
              <a:rPr lang="en-AU" sz="3400" dirty="0"/>
              <a:t>Council funding constraints</a:t>
            </a:r>
            <a:endParaRPr lang="en-AU" sz="3400" dirty="0">
              <a:solidFill>
                <a:srgbClr val="D7DCDF"/>
              </a:solidFill>
            </a:endParaRPr>
          </a:p>
        </p:txBody>
      </p:sp>
    </p:spTree>
    <p:extLst>
      <p:ext uri="{BB962C8B-B14F-4D97-AF65-F5344CB8AC3E}">
        <p14:creationId xmlns:p14="http://schemas.microsoft.com/office/powerpoint/2010/main" val="40049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894-9DBE-6C69-B54F-B1D8479B52EC}"/>
              </a:ext>
            </a:extLst>
          </p:cNvPr>
          <p:cNvSpPr>
            <a:spLocks noGrp="1"/>
          </p:cNvSpPr>
          <p:nvPr>
            <p:ph type="title"/>
          </p:nvPr>
        </p:nvSpPr>
        <p:spPr/>
        <p:txBody>
          <a:bodyPr>
            <a:normAutofit/>
          </a:bodyPr>
          <a:lstStyle/>
          <a:p>
            <a:r>
              <a:rPr lang="en-AU" sz="4000" dirty="0"/>
              <a:t>Holistic funding mechanisms</a:t>
            </a:r>
            <a:endParaRPr lang="en-AU" sz="4000" dirty="0">
              <a:solidFill>
                <a:srgbClr val="D7DCDF"/>
              </a:solidFill>
            </a:endParaRPr>
          </a:p>
        </p:txBody>
      </p:sp>
      <p:sp>
        <p:nvSpPr>
          <p:cNvPr id="3" name="Text Placeholder 2">
            <a:extLst>
              <a:ext uri="{FF2B5EF4-FFF2-40B4-BE49-F238E27FC236}">
                <a16:creationId xmlns:a16="http://schemas.microsoft.com/office/drawing/2014/main" id="{A080C9BF-56B8-2B07-6545-24F6E383C341}"/>
              </a:ext>
            </a:extLst>
          </p:cNvPr>
          <p:cNvSpPr>
            <a:spLocks noGrp="1"/>
          </p:cNvSpPr>
          <p:nvPr>
            <p:ph type="body" idx="1"/>
          </p:nvPr>
        </p:nvSpPr>
        <p:spPr/>
        <p:txBody>
          <a:bodyPr>
            <a:normAutofit/>
          </a:bodyPr>
          <a:lstStyle/>
          <a:p>
            <a:r>
              <a:rPr lang="en-GB" sz="2400" dirty="0"/>
              <a:t>Planning system</a:t>
            </a:r>
            <a:endParaRPr lang="en-AU" sz="2400" dirty="0"/>
          </a:p>
        </p:txBody>
      </p:sp>
      <p:sp>
        <p:nvSpPr>
          <p:cNvPr id="4" name="Text Placeholder 3">
            <a:extLst>
              <a:ext uri="{FF2B5EF4-FFF2-40B4-BE49-F238E27FC236}">
                <a16:creationId xmlns:a16="http://schemas.microsoft.com/office/drawing/2014/main" id="{AB2F92AC-0547-40E1-2743-D83CBBE1321C}"/>
              </a:ext>
            </a:extLst>
          </p:cNvPr>
          <p:cNvSpPr>
            <a:spLocks noGrp="1"/>
          </p:cNvSpPr>
          <p:nvPr>
            <p:ph type="body" sz="quarter" idx="3"/>
          </p:nvPr>
        </p:nvSpPr>
        <p:spPr/>
        <p:txBody>
          <a:bodyPr>
            <a:normAutofit/>
          </a:bodyPr>
          <a:lstStyle/>
          <a:p>
            <a:r>
              <a:rPr lang="en-GB" sz="2400" dirty="0"/>
              <a:t>Other</a:t>
            </a:r>
            <a:endParaRPr lang="en-AU" sz="2400" dirty="0"/>
          </a:p>
        </p:txBody>
      </p:sp>
      <p:sp>
        <p:nvSpPr>
          <p:cNvPr id="5" name="Content Placeholder 4">
            <a:extLst>
              <a:ext uri="{FF2B5EF4-FFF2-40B4-BE49-F238E27FC236}">
                <a16:creationId xmlns:a16="http://schemas.microsoft.com/office/drawing/2014/main" id="{756B382A-44C1-D3FB-1E88-E74720AF57C1}"/>
              </a:ext>
            </a:extLst>
          </p:cNvPr>
          <p:cNvSpPr>
            <a:spLocks noGrp="1"/>
          </p:cNvSpPr>
          <p:nvPr>
            <p:ph sz="quarter" idx="4"/>
          </p:nvPr>
        </p:nvSpPr>
        <p:spPr>
          <a:xfrm>
            <a:off x="6414734" y="2373284"/>
            <a:ext cx="4572000" cy="3840480"/>
          </a:xfrm>
        </p:spPr>
        <p:txBody>
          <a:bodyPr>
            <a:normAutofit/>
          </a:bodyPr>
          <a:lstStyle/>
          <a:p>
            <a:pPr marL="468630" indent="-285750">
              <a:lnSpc>
                <a:spcPct val="107000"/>
              </a:lnSpc>
            </a:pPr>
            <a:r>
              <a:rPr lang="en-AU" kern="100" dirty="0">
                <a:effectLst/>
                <a:latin typeface="Arial Nova Light" panose="020B0304020202020204" pitchFamily="34" charset="0"/>
                <a:ea typeface="Aptos" panose="020B0004020202020204" pitchFamily="34" charset="0"/>
                <a:cs typeface="Times New Roman" panose="02020603050405020304" pitchFamily="18" charset="0"/>
              </a:rPr>
              <a:t>Grants</a:t>
            </a:r>
          </a:p>
          <a:p>
            <a:pPr marL="468630" indent="-285750">
              <a:lnSpc>
                <a:spcPct val="107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General revenue (rates etc)</a:t>
            </a:r>
          </a:p>
          <a:p>
            <a:pPr marL="468630" indent="-285750">
              <a:lnSpc>
                <a:spcPct val="107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Special rate variation (SRV)</a:t>
            </a:r>
          </a:p>
          <a:p>
            <a:pPr marL="468630" indent="-285750">
              <a:lnSpc>
                <a:spcPct val="107000"/>
              </a:lnSpc>
            </a:pPr>
            <a:r>
              <a:rPr lang="en-AU" kern="100" dirty="0">
                <a:highlight>
                  <a:srgbClr val="20807E"/>
                </a:highlight>
                <a:latin typeface="Arial Nova Light" panose="020B0304020202020204" pitchFamily="34" charset="0"/>
                <a:ea typeface="Aptos" panose="020B0004020202020204" pitchFamily="34" charset="0"/>
                <a:cs typeface="Times New Roman" panose="02020603050405020304" pitchFamily="18" charset="0"/>
              </a:rPr>
              <a:t>Asset recycling</a:t>
            </a:r>
          </a:p>
          <a:p>
            <a:pPr marL="468630" indent="-285750">
              <a:lnSpc>
                <a:spcPct val="107000"/>
              </a:lnSpc>
            </a:pPr>
            <a:r>
              <a:rPr lang="en-AU" kern="100" dirty="0">
                <a:highlight>
                  <a:srgbClr val="20807E"/>
                </a:highlight>
                <a:latin typeface="Arial Nova Light" panose="020B0304020202020204" pitchFamily="34" charset="0"/>
                <a:ea typeface="Aptos" panose="020B0004020202020204" pitchFamily="34" charset="0"/>
                <a:cs typeface="Times New Roman" panose="02020603050405020304" pitchFamily="18" charset="0"/>
              </a:rPr>
              <a:t>Borrowing</a:t>
            </a:r>
          </a:p>
          <a:p>
            <a:pPr marL="468630" indent="-285750">
              <a:lnSpc>
                <a:spcPct val="107000"/>
              </a:lnSpc>
            </a:pPr>
            <a:endParaRPr lang="en-AU" kern="100" dirty="0">
              <a:effectLst/>
              <a:latin typeface="Arial Nova Light" panose="020B0304020202020204" pitchFamily="34" charset="0"/>
              <a:ea typeface="Aptos" panose="020B0004020202020204" pitchFamily="34" charset="0"/>
              <a:cs typeface="Times New Roman" panose="02020603050405020304" pitchFamily="18" charset="0"/>
            </a:endParaRPr>
          </a:p>
          <a:p>
            <a:pPr marL="0" indent="0">
              <a:buNone/>
            </a:pPr>
            <a:endParaRPr lang="en-AU" dirty="0"/>
          </a:p>
        </p:txBody>
      </p:sp>
      <p:sp>
        <p:nvSpPr>
          <p:cNvPr id="7" name="Rectangle 6">
            <a:extLst>
              <a:ext uri="{FF2B5EF4-FFF2-40B4-BE49-F238E27FC236}">
                <a16:creationId xmlns:a16="http://schemas.microsoft.com/office/drawing/2014/main" id="{173F83AE-A3C1-A102-9C74-D4D46D00A183}"/>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76DBD871-D709-6918-E030-14E46B4494D1}"/>
              </a:ext>
            </a:extLst>
          </p:cNvPr>
          <p:cNvSpPr>
            <a:spLocks noGrp="1"/>
          </p:cNvSpPr>
          <p:nvPr>
            <p:ph sz="half" idx="2"/>
          </p:nvPr>
        </p:nvSpPr>
        <p:spPr>
          <a:xfrm>
            <a:off x="1298448" y="2373283"/>
            <a:ext cx="4572000" cy="4277887"/>
          </a:xfrm>
        </p:spPr>
        <p:txBody>
          <a:bodyPr>
            <a:normAutofit/>
          </a:bodyPr>
          <a:lstStyle/>
          <a:p>
            <a:pPr marL="468630" indent="-285750">
              <a:lnSpc>
                <a:spcPct val="107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Local contributions (s7.11, s7.12)</a:t>
            </a:r>
          </a:p>
          <a:p>
            <a:pPr marL="468630" indent="-285750">
              <a:lnSpc>
                <a:spcPct val="107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Planning agreements</a:t>
            </a:r>
          </a:p>
          <a:p>
            <a:pPr marL="468630" indent="-285750">
              <a:lnSpc>
                <a:spcPct val="107000"/>
              </a:lnSpc>
            </a:pPr>
            <a:r>
              <a:rPr lang="en-AU" kern="100" dirty="0">
                <a:highlight>
                  <a:srgbClr val="20807E"/>
                </a:highlight>
                <a:latin typeface="Arial Nova Light" panose="020B0304020202020204" pitchFamily="34" charset="0"/>
                <a:ea typeface="Aptos" panose="020B0004020202020204" pitchFamily="34" charset="0"/>
                <a:cs typeface="Times New Roman" panose="02020603050405020304" pitchFamily="18" charset="0"/>
              </a:rPr>
              <a:t>Developer works conditions</a:t>
            </a:r>
          </a:p>
          <a:p>
            <a:pPr marL="468630" indent="-285750">
              <a:lnSpc>
                <a:spcPct val="107000"/>
              </a:lnSpc>
            </a:pPr>
            <a:r>
              <a:rPr lang="en-AU" kern="100" dirty="0">
                <a:highlight>
                  <a:srgbClr val="20807E"/>
                </a:highlight>
                <a:latin typeface="Arial Nova Light" panose="020B0304020202020204" pitchFamily="34" charset="0"/>
                <a:ea typeface="Aptos" panose="020B0004020202020204" pitchFamily="34" charset="0"/>
                <a:cs typeface="Times New Roman" panose="02020603050405020304" pitchFamily="18" charset="0"/>
              </a:rPr>
              <a:t>‘Key sites’ incentive clause</a:t>
            </a:r>
          </a:p>
          <a:p>
            <a:pPr marL="468630" indent="-285750">
              <a:lnSpc>
                <a:spcPct val="107000"/>
              </a:lnSpc>
            </a:pPr>
            <a:r>
              <a:rPr lang="en-AU" kern="100" dirty="0">
                <a:effectLst/>
                <a:latin typeface="Arial Nova Light" panose="020B0304020202020204" pitchFamily="34" charset="0"/>
                <a:ea typeface="Aptos" panose="020B0004020202020204" pitchFamily="34" charset="0"/>
                <a:cs typeface="Times New Roman" panose="02020603050405020304" pitchFamily="18" charset="0"/>
              </a:rPr>
              <a:t>Afforda</a:t>
            </a:r>
            <a:r>
              <a:rPr lang="en-AU" kern="100" dirty="0">
                <a:latin typeface="Arial Nova Light" panose="020B0304020202020204" pitchFamily="34" charset="0"/>
                <a:ea typeface="Aptos" panose="020B0004020202020204" pitchFamily="34" charset="0"/>
                <a:cs typeface="Times New Roman" panose="02020603050405020304" pitchFamily="18" charset="0"/>
              </a:rPr>
              <a:t>ble housing contributions</a:t>
            </a:r>
          </a:p>
          <a:p>
            <a:pPr marL="468630" indent="-285750">
              <a:lnSpc>
                <a:spcPct val="107000"/>
              </a:lnSpc>
            </a:pPr>
            <a:r>
              <a:rPr lang="en-AU" kern="100" dirty="0">
                <a:effectLst/>
                <a:latin typeface="Arial Nova Light" panose="020B0304020202020204" pitchFamily="34" charset="0"/>
                <a:ea typeface="Aptos" panose="020B0004020202020204" pitchFamily="34" charset="0"/>
                <a:cs typeface="Times New Roman" panose="02020603050405020304" pitchFamily="18" charset="0"/>
              </a:rPr>
              <a:t>Water and sewer headworks changes</a:t>
            </a:r>
            <a:endParaRPr lang="en-AU" kern="100" dirty="0">
              <a:latin typeface="Arial Nova Light" panose="020B0304020202020204" pitchFamily="34" charset="0"/>
              <a:ea typeface="Aptos" panose="020B0004020202020204" pitchFamily="34" charset="0"/>
              <a:cs typeface="Times New Roman" panose="02020603050405020304" pitchFamily="18" charset="0"/>
            </a:endParaRPr>
          </a:p>
          <a:p>
            <a:pPr marL="468630" indent="-285750">
              <a:lnSpc>
                <a:spcPct val="107000"/>
              </a:lnSpc>
            </a:pPr>
            <a:endParaRPr lang="en-AU" kern="100" dirty="0">
              <a:effectLst/>
              <a:ea typeface="Aptos" panose="020B000402020202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337872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7561-D809-8F76-A6DE-DE6BF5FB2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508E0-DBDB-98A4-AE63-0EFE42A77E79}"/>
              </a:ext>
            </a:extLst>
          </p:cNvPr>
          <p:cNvSpPr>
            <a:spLocks noGrp="1"/>
          </p:cNvSpPr>
          <p:nvPr>
            <p:ph type="title"/>
          </p:nvPr>
        </p:nvSpPr>
        <p:spPr/>
        <p:txBody>
          <a:bodyPr>
            <a:normAutofit/>
          </a:bodyPr>
          <a:lstStyle/>
          <a:p>
            <a:r>
              <a:rPr lang="en-AU" sz="4000" dirty="0">
                <a:solidFill>
                  <a:schemeClr val="accent2"/>
                </a:solidFill>
              </a:rPr>
              <a:t>Developer works condition</a:t>
            </a:r>
          </a:p>
        </p:txBody>
      </p:sp>
      <p:sp>
        <p:nvSpPr>
          <p:cNvPr id="4" name="Text Placeholder 3">
            <a:extLst>
              <a:ext uri="{FF2B5EF4-FFF2-40B4-BE49-F238E27FC236}">
                <a16:creationId xmlns:a16="http://schemas.microsoft.com/office/drawing/2014/main" id="{A0B847F6-B2DF-B1D9-1652-3AB082F7A963}"/>
              </a:ext>
            </a:extLst>
          </p:cNvPr>
          <p:cNvSpPr>
            <a:spLocks noGrp="1"/>
          </p:cNvSpPr>
          <p:nvPr>
            <p:ph type="body" idx="1"/>
          </p:nvPr>
        </p:nvSpPr>
        <p:spPr/>
        <p:txBody>
          <a:bodyPr>
            <a:normAutofit/>
          </a:bodyPr>
          <a:lstStyle/>
          <a:p>
            <a:r>
              <a:rPr lang="en-GB" sz="2400" dirty="0"/>
              <a:t>s4.17 of the EP&amp;A Act</a:t>
            </a:r>
          </a:p>
        </p:txBody>
      </p:sp>
      <p:sp>
        <p:nvSpPr>
          <p:cNvPr id="5" name="Text Placeholder 4">
            <a:extLst>
              <a:ext uri="{FF2B5EF4-FFF2-40B4-BE49-F238E27FC236}">
                <a16:creationId xmlns:a16="http://schemas.microsoft.com/office/drawing/2014/main" id="{B33CFFD9-A9F1-DD19-8112-A80724DD70D7}"/>
              </a:ext>
            </a:extLst>
          </p:cNvPr>
          <p:cNvSpPr>
            <a:spLocks noGrp="1"/>
          </p:cNvSpPr>
          <p:nvPr>
            <p:ph type="body" sz="quarter" idx="3"/>
          </p:nvPr>
        </p:nvSpPr>
        <p:spPr/>
        <p:txBody>
          <a:bodyPr>
            <a:normAutofit/>
          </a:bodyPr>
          <a:lstStyle/>
          <a:p>
            <a:r>
              <a:rPr lang="en-AU" sz="2400" dirty="0"/>
              <a:t>Examples</a:t>
            </a:r>
          </a:p>
        </p:txBody>
      </p:sp>
      <p:sp>
        <p:nvSpPr>
          <p:cNvPr id="7" name="Rectangle 6">
            <a:extLst>
              <a:ext uri="{FF2B5EF4-FFF2-40B4-BE49-F238E27FC236}">
                <a16:creationId xmlns:a16="http://schemas.microsoft.com/office/drawing/2014/main" id="{915522EF-7343-2D03-AF97-EB0E423BC571}"/>
              </a:ext>
            </a:extLst>
          </p:cNvPr>
          <p:cNvSpPr/>
          <p:nvPr/>
        </p:nvSpPr>
        <p:spPr>
          <a:xfrm>
            <a:off x="822960" y="5561215"/>
            <a:ext cx="2601884" cy="1296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D801E453-8A9F-67EC-A56D-57CA3A9B067C}"/>
              </a:ext>
            </a:extLst>
          </p:cNvPr>
          <p:cNvSpPr>
            <a:spLocks noGrp="1"/>
          </p:cNvSpPr>
          <p:nvPr>
            <p:ph sz="half" idx="2"/>
          </p:nvPr>
        </p:nvSpPr>
        <p:spPr/>
        <p:txBody>
          <a:bodyPr>
            <a:noAutofit/>
          </a:bodyPr>
          <a:lstStyle/>
          <a:p>
            <a:pPr marL="468630" indent="-285750">
              <a:lnSpc>
                <a:spcPct val="100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When granting consent to a development, consent authorities can impose a condition requiring works</a:t>
            </a:r>
          </a:p>
          <a:p>
            <a:pPr marL="468630" indent="-285750">
              <a:lnSpc>
                <a:spcPct val="100000"/>
              </a:lnSpc>
            </a:pPr>
            <a:r>
              <a:rPr lang="en-AU" kern="100" dirty="0">
                <a:latin typeface="Arial Nova Light" panose="020B0304020202020204" pitchFamily="34" charset="0"/>
                <a:ea typeface="Aptos" panose="020B0004020202020204" pitchFamily="34" charset="0"/>
                <a:cs typeface="Times New Roman" panose="02020603050405020304" pitchFamily="18" charset="0"/>
              </a:rPr>
              <a:t>To mitigate the impact of the development</a:t>
            </a:r>
          </a:p>
          <a:p>
            <a:pPr marL="468630" indent="-285750">
              <a:lnSpc>
                <a:spcPct val="100000"/>
              </a:lnSpc>
            </a:pPr>
            <a:r>
              <a:rPr lang="en-AU" kern="100" dirty="0">
                <a:effectLst/>
                <a:latin typeface="Arial Nova Light" panose="020B0304020202020204" pitchFamily="34" charset="0"/>
                <a:ea typeface="Aptos" panose="020B0004020202020204" pitchFamily="34" charset="0"/>
                <a:cs typeface="Times New Roman" panose="02020603050405020304" pitchFamily="18" charset="0"/>
              </a:rPr>
              <a:t>Can be on off (e.g. nex</a:t>
            </a:r>
            <a:r>
              <a:rPr lang="en-AU" kern="100" dirty="0">
                <a:latin typeface="Arial Nova Light" panose="020B0304020202020204" pitchFamily="34" charset="0"/>
                <a:ea typeface="Aptos" panose="020B0004020202020204" pitchFamily="34" charset="0"/>
                <a:cs typeface="Times New Roman" panose="02020603050405020304" pitchFamily="18" charset="0"/>
              </a:rPr>
              <a:t>t to) the development</a:t>
            </a:r>
            <a:endParaRPr lang="en-AU" kern="100" dirty="0">
              <a:effectLst/>
              <a:latin typeface="Arial Nova Light" panose="020B0304020202020204" pitchFamily="34" charset="0"/>
              <a:ea typeface="Aptos" panose="020B000402020202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C17754C9-F25F-DEBE-EDD4-491CCB84C1BD}"/>
              </a:ext>
            </a:extLst>
          </p:cNvPr>
          <p:cNvSpPr>
            <a:spLocks noGrp="1"/>
          </p:cNvSpPr>
          <p:nvPr>
            <p:ph sz="quarter" idx="4"/>
          </p:nvPr>
        </p:nvSpPr>
        <p:spPr/>
        <p:txBody>
          <a:bodyPr/>
          <a:lstStyle/>
          <a:p>
            <a:r>
              <a:rPr lang="en-GB" dirty="0">
                <a:latin typeface="Arial Nova Light" panose="020B0304020202020204" pitchFamily="34" charset="0"/>
              </a:rPr>
              <a:t>Enabling works e.g. local roads within a subdivision development </a:t>
            </a:r>
            <a:r>
              <a:rPr lang="en-GB" dirty="0" err="1">
                <a:latin typeface="Arial Nova Light" panose="020B0304020202020204" pitchFamily="34" charset="0"/>
              </a:rPr>
              <a:t>development</a:t>
            </a:r>
            <a:endParaRPr lang="en-GB" dirty="0">
              <a:latin typeface="Arial Nova Light" panose="020B0304020202020204" pitchFamily="34" charset="0"/>
            </a:endParaRPr>
          </a:p>
          <a:p>
            <a:r>
              <a:rPr lang="en-GB" dirty="0">
                <a:latin typeface="Arial Nova Light" panose="020B0304020202020204" pitchFamily="34" charset="0"/>
              </a:rPr>
              <a:t>Upgrade (signalisation) of an intersection adjoining a proposed Bunnings or McDonalds</a:t>
            </a:r>
          </a:p>
          <a:p>
            <a:r>
              <a:rPr lang="en-GB" dirty="0">
                <a:latin typeface="Arial Nova Light" panose="020B0304020202020204" pitchFamily="34" charset="0"/>
              </a:rPr>
              <a:t>Streetscape footpath upgrades adjoining a development site e.g. paving 	</a:t>
            </a:r>
          </a:p>
          <a:p>
            <a:endParaRPr lang="en-AU" dirty="0">
              <a:latin typeface="Arial Nova Light" panose="020B0304020202020204" pitchFamily="34" charset="0"/>
            </a:endParaRPr>
          </a:p>
        </p:txBody>
      </p:sp>
    </p:spTree>
    <p:extLst>
      <p:ext uri="{BB962C8B-B14F-4D97-AF65-F5344CB8AC3E}">
        <p14:creationId xmlns:p14="http://schemas.microsoft.com/office/powerpoint/2010/main" val="114175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ushed Metal 16x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brushed metal presentation (widescreen).potx" id="{DA9951C7-4320-4495-9FC1-E63CCA4172C0}" vid="{B4FD8286-12BA-4ECE-B80E-03C93BD82B0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PresentationGo">
  <a:themeElements>
    <a:clrScheme name="PGO">
      <a:dk1>
        <a:sysClr val="windowText" lastClr="000000"/>
      </a:dk1>
      <a:lt1>
        <a:sysClr val="window" lastClr="FFFFFF"/>
      </a:lt1>
      <a:dk2>
        <a:srgbClr val="063951"/>
      </a:dk2>
      <a:lt2>
        <a:srgbClr val="F0EEEF"/>
      </a:lt2>
      <a:accent1>
        <a:srgbClr val="00B09B"/>
      </a:accent1>
      <a:accent2>
        <a:srgbClr val="F36F13"/>
      </a:accent2>
      <a:accent3>
        <a:srgbClr val="0D95BC"/>
      </a:accent3>
      <a:accent4>
        <a:srgbClr val="EBCB38"/>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DAA74215C5E14AB4D000DEBEEE51E6" ma:contentTypeVersion="20" ma:contentTypeDescription="Create a new document." ma:contentTypeScope="" ma:versionID="2dfbb83bf947e6727927e3d4c9609f1e">
  <xsd:schema xmlns:xsd="http://www.w3.org/2001/XMLSchema" xmlns:xs="http://www.w3.org/2001/XMLSchema" xmlns:p="http://schemas.microsoft.com/office/2006/metadata/properties" xmlns:ns2="b77a2cd4-c344-40f6-9ace-a98720887d0c" xmlns:ns3="4492c5bf-6769-4732-a53b-5ae9798f89c8" targetNamespace="http://schemas.microsoft.com/office/2006/metadata/properties" ma:root="true" ma:fieldsID="7f80e0ca205ad725e7a65b81a85fd4f8" ns2:_="" ns3:_="">
    <xsd:import namespace="b77a2cd4-c344-40f6-9ace-a98720887d0c"/>
    <xsd:import namespace="4492c5bf-6769-4732-a53b-5ae9798f8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Contribution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7a2cd4-c344-40f6-9ace-a98720887d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aecb9e-feaf-46cf-9c91-c06a50fcc110" ma:termSetId="09814cd3-568e-fe90-9814-8d621ff8fb84" ma:anchorId="fba54fb3-c3e1-fe81-a776-ca4b69148c4d" ma:open="true" ma:isKeyword="false">
      <xsd:complexType>
        <xsd:sequence>
          <xsd:element ref="pc:Terms" minOccurs="0" maxOccurs="1"/>
        </xsd:sequence>
      </xsd:complexType>
    </xsd:element>
    <xsd:element name="Contributions" ma:index="23" nillable="true" ma:displayName="Contributions" ma:format="Dropdown" ma:internalName="Contributions">
      <xsd:simpleType>
        <xsd:restriction base="dms:Text">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92c5bf-6769-4732-a53b-5ae9798f89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351c96-e426-4ead-ab35-ddf0a333dfd2}" ma:internalName="TaxCatchAll" ma:showField="CatchAllData" ma:web="4492c5bf-6769-4732-a53b-5ae9798f8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7a2cd4-c344-40f6-9ace-a98720887d0c">
      <Terms xmlns="http://schemas.microsoft.com/office/infopath/2007/PartnerControls"/>
    </lcf76f155ced4ddcb4097134ff3c332f>
    <Contributions xmlns="b77a2cd4-c344-40f6-9ace-a98720887d0c" xsi:nil="true"/>
    <TaxCatchAll xmlns="4492c5bf-6769-4732-a53b-5ae9798f89c8" xsi:nil="true"/>
  </documentManagement>
</p:properties>
</file>

<file path=customXml/itemProps1.xml><?xml version="1.0" encoding="utf-8"?>
<ds:datastoreItem xmlns:ds="http://schemas.openxmlformats.org/officeDocument/2006/customXml" ds:itemID="{9235ADE3-A0ED-4761-BBEB-4E638E54B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7a2cd4-c344-40f6-9ace-a98720887d0c"/>
    <ds:schemaRef ds:uri="4492c5bf-6769-4732-a53b-5ae9798f8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C05A15-2C36-4B2C-9ED7-7313D59409A3}">
  <ds:schemaRefs>
    <ds:schemaRef ds:uri="http://schemas.microsoft.com/sharepoint/v3/contenttype/forms"/>
  </ds:schemaRefs>
</ds:datastoreItem>
</file>

<file path=customXml/itemProps3.xml><?xml version="1.0" encoding="utf-8"?>
<ds:datastoreItem xmlns:ds="http://schemas.openxmlformats.org/officeDocument/2006/customXml" ds:itemID="{85A16170-AED4-43FB-90C7-1F1653EBFACC}">
  <ds:schemaRefs>
    <ds:schemaRef ds:uri="4492c5bf-6769-4732-a53b-5ae9798f89c8"/>
    <ds:schemaRef ds:uri="b77a2cd4-c344-40f6-9ace-a98720887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Green brushed metal presentation (widescreen)</Template>
  <TotalTime>340</TotalTime>
  <Words>916</Words>
  <Application>Microsoft Office PowerPoint</Application>
  <PresentationFormat>Widescreen</PresentationFormat>
  <Paragraphs>144</Paragraphs>
  <Slides>22</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Aptos</vt:lpstr>
      <vt:lpstr>Arial</vt:lpstr>
      <vt:lpstr>Arial Nova Light</vt:lpstr>
      <vt:lpstr>Avenir Next LT Pro</vt:lpstr>
      <vt:lpstr>Avenir Next LT Pro Demi</vt:lpstr>
      <vt:lpstr>Calibri</vt:lpstr>
      <vt:lpstr>Calibri Light</vt:lpstr>
      <vt:lpstr>Georgia</vt:lpstr>
      <vt:lpstr>Helvetica</vt:lpstr>
      <vt:lpstr>Poppins</vt:lpstr>
      <vt:lpstr>Rubik</vt:lpstr>
      <vt:lpstr>Brushed Metal 16x9</vt:lpstr>
      <vt:lpstr>Custom Design</vt:lpstr>
      <vt:lpstr>Template PresentationGo</vt:lpstr>
      <vt:lpstr>Holistic local infrastructure funding</vt:lpstr>
      <vt:lpstr>Overview</vt:lpstr>
      <vt:lpstr>What we’ll cover</vt:lpstr>
      <vt:lpstr>Limits to s7.11 &amp; s7.12</vt:lpstr>
      <vt:lpstr>PowerPoint Presentation</vt:lpstr>
      <vt:lpstr>Inner West capital works expenditure 21/22  by funding source</vt:lpstr>
      <vt:lpstr>Council funding constraints</vt:lpstr>
      <vt:lpstr>Holistic funding mechanisms</vt:lpstr>
      <vt:lpstr>Developer works condition</vt:lpstr>
      <vt:lpstr>PowerPoint Presentation</vt:lpstr>
      <vt:lpstr>‘Key sites’ incentive clause</vt:lpstr>
      <vt:lpstr>Example: Homebush TOD ‘key sites’ clause</vt:lpstr>
      <vt:lpstr>Figure 12: Key sites map</vt:lpstr>
      <vt:lpstr>Figure 12:  Key sites map</vt:lpstr>
      <vt:lpstr>Asset recycling Marrickville Library</vt:lpstr>
      <vt:lpstr>Asset recycling Former City of Sydney depot site</vt:lpstr>
      <vt:lpstr>Borrowing</vt:lpstr>
      <vt:lpstr>Tools: Infrastructure delivery plans</vt:lpstr>
      <vt:lpstr>Tools: Gap funding plan</vt:lpstr>
      <vt:lpstr>Idea: Local Infrastructure Strategy (LIS)</vt:lpstr>
      <vt:lpstr>Wrap up Invert the pyramid!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Greg</dc:creator>
  <cp:lastModifiedBy>Jonathon Carle</cp:lastModifiedBy>
  <cp:revision>5</cp:revision>
  <cp:lastPrinted>2023-03-15T01:06:32Z</cp:lastPrinted>
  <dcterms:created xsi:type="dcterms:W3CDTF">2017-10-24T01:07:04Z</dcterms:created>
  <dcterms:modified xsi:type="dcterms:W3CDTF">2025-06-10T00:06:44Z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0x01010020DAA74215C5E14AB4D000DEBEEE51E6</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Order">
    <vt:r8>5000</vt:r8>
  </property>
  <property fmtid="{D5CDD505-2E9C-101B-9397-08002B2CF9AE}" pid="9" name="MediaServiceImageTags">
    <vt:lpwstr/>
  </property>
</Properties>
</file>