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notesSlides/notesSlide1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66" r:id="rId5"/>
    <p:sldId id="1081" r:id="rId6"/>
    <p:sldId id="1014" r:id="rId7"/>
    <p:sldId id="262" r:id="rId8"/>
    <p:sldId id="1088" r:id="rId9"/>
    <p:sldId id="1078" r:id="rId10"/>
    <p:sldId id="1079" r:id="rId11"/>
    <p:sldId id="1025" r:id="rId12"/>
    <p:sldId id="1080" r:id="rId13"/>
    <p:sldId id="1015" r:id="rId14"/>
    <p:sldId id="1016" r:id="rId15"/>
    <p:sldId id="1010" r:id="rId16"/>
    <p:sldId id="1017" r:id="rId17"/>
    <p:sldId id="1013" r:id="rId18"/>
    <p:sldId id="1086" r:id="rId19"/>
    <p:sldId id="1004" r:id="rId20"/>
    <p:sldId id="1083" r:id="rId21"/>
    <p:sldId id="1011" r:id="rId22"/>
    <p:sldId id="1006" r:id="rId23"/>
    <p:sldId id="1009" r:id="rId24"/>
    <p:sldId id="1005" r:id="rId25"/>
    <p:sldId id="1084" r:id="rId26"/>
    <p:sldId id="1085" r:id="rId27"/>
    <p:sldId id="1087" r:id="rId2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6B2ABF-A037-BC0D-5712-08D8A2833BFD}" name="Chris Sleiman" initials="CS" userId="S::chris.sleiman@innerwest.nsw.gov.au::f6bbb59b-25d0-4e2d-b8b2-14cc6dd1690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997300"/>
    <a:srgbClr val="4D4D4D"/>
    <a:srgbClr val="7F6000"/>
    <a:srgbClr val="7030A0"/>
    <a:srgbClr val="ED7D31"/>
    <a:srgbClr val="0070C0"/>
    <a:srgbClr val="D7D7D7"/>
    <a:srgbClr val="5F5F5F"/>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13A68F-9E41-454D-BA1D-D540A456D9AF}" v="2" dt="2025-06-11T06:25:15.7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Sim" userId="5a69eb7e-db8a-4eea-9c75-2bb0bb600455" providerId="ADAL" clId="{C313A68F-9E41-454D-BA1D-D540A456D9AF}"/>
    <pc:docChg chg="addSld delSld modSld">
      <pc:chgData name="Patricia Sim" userId="5a69eb7e-db8a-4eea-9c75-2bb0bb600455" providerId="ADAL" clId="{C313A68F-9E41-454D-BA1D-D540A456D9AF}" dt="2025-06-11T06:25:15.789" v="13" actId="20577"/>
      <pc:docMkLst>
        <pc:docMk/>
      </pc:docMkLst>
      <pc:sldChg chg="modSp mod">
        <pc:chgData name="Patricia Sim" userId="5a69eb7e-db8a-4eea-9c75-2bb0bb600455" providerId="ADAL" clId="{C313A68F-9E41-454D-BA1D-D540A456D9AF}" dt="2025-06-11T06:23:35.147" v="9" actId="20577"/>
        <pc:sldMkLst>
          <pc:docMk/>
          <pc:sldMk cId="578356940" sldId="1004"/>
        </pc:sldMkLst>
        <pc:spChg chg="mod">
          <ac:chgData name="Patricia Sim" userId="5a69eb7e-db8a-4eea-9c75-2bb0bb600455" providerId="ADAL" clId="{C313A68F-9E41-454D-BA1D-D540A456D9AF}" dt="2025-06-11T06:23:35.147" v="9" actId="20577"/>
          <ac:spMkLst>
            <pc:docMk/>
            <pc:sldMk cId="578356940" sldId="1004"/>
            <ac:spMk id="2" creationId="{71349E75-5757-CC74-EDE1-28D385AF1DC6}"/>
          </ac:spMkLst>
        </pc:spChg>
      </pc:sldChg>
      <pc:sldChg chg="modSp">
        <pc:chgData name="Patricia Sim" userId="5a69eb7e-db8a-4eea-9c75-2bb0bb600455" providerId="ADAL" clId="{C313A68F-9E41-454D-BA1D-D540A456D9AF}" dt="2025-06-11T06:25:15.789" v="13" actId="20577"/>
        <pc:sldMkLst>
          <pc:docMk/>
          <pc:sldMk cId="365662462" sldId="1081"/>
        </pc:sldMkLst>
        <pc:spChg chg="mod">
          <ac:chgData name="Patricia Sim" userId="5a69eb7e-db8a-4eea-9c75-2bb0bb600455" providerId="ADAL" clId="{C313A68F-9E41-454D-BA1D-D540A456D9AF}" dt="2025-06-11T06:25:15.789" v="13" actId="20577"/>
          <ac:spMkLst>
            <pc:docMk/>
            <pc:sldMk cId="365662462" sldId="1081"/>
            <ac:spMk id="3" creationId="{AFFA159C-67BF-41F0-B50B-2EE62499AD29}"/>
          </ac:spMkLst>
        </pc:spChg>
      </pc:sldChg>
      <pc:sldChg chg="add del">
        <pc:chgData name="Patricia Sim" userId="5a69eb7e-db8a-4eea-9c75-2bb0bb600455" providerId="ADAL" clId="{C313A68F-9E41-454D-BA1D-D540A456D9AF}" dt="2025-06-11T06:24:45.235" v="11" actId="47"/>
        <pc:sldMkLst>
          <pc:docMk/>
          <pc:sldMk cId="2673589876" sldId="1089"/>
        </pc:sldMkLst>
      </pc:sldChg>
    </pc:docChg>
  </pc:docChgLst>
  <pc:docChgLst>
    <pc:chgData name="Chris Sleiman" userId="f6bbb59b-25d0-4e2d-b8b2-14cc6dd1690d" providerId="ADAL" clId="{B0CF4A9D-E274-4729-A9FC-2AE9C58DF6FD}"/>
    <pc:docChg chg="modSld">
      <pc:chgData name="Chris Sleiman" userId="f6bbb59b-25d0-4e2d-b8b2-14cc6dd1690d" providerId="ADAL" clId="{B0CF4A9D-E274-4729-A9FC-2AE9C58DF6FD}" dt="2025-06-11T06:17:07.339" v="161" actId="14100"/>
      <pc:docMkLst>
        <pc:docMk/>
      </pc:docMkLst>
      <pc:sldChg chg="modSp mod">
        <pc:chgData name="Chris Sleiman" userId="f6bbb59b-25d0-4e2d-b8b2-14cc6dd1690d" providerId="ADAL" clId="{B0CF4A9D-E274-4729-A9FC-2AE9C58DF6FD}" dt="2025-06-11T06:17:07.339" v="161" actId="14100"/>
        <pc:sldMkLst>
          <pc:docMk/>
          <pc:sldMk cId="2574687881" sldId="1088"/>
        </pc:sldMkLst>
        <pc:spChg chg="mod">
          <ac:chgData name="Chris Sleiman" userId="f6bbb59b-25d0-4e2d-b8b2-14cc6dd1690d" providerId="ADAL" clId="{B0CF4A9D-E274-4729-A9FC-2AE9C58DF6FD}" dt="2025-06-11T06:17:07.339" v="161" actId="14100"/>
          <ac:spMkLst>
            <pc:docMk/>
            <pc:sldMk cId="2574687881" sldId="1088"/>
            <ac:spMk id="3" creationId="{AFFA159C-67BF-41F0-B50B-2EE62499AD2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2.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oleObject" Target="https://innerwest-my.sharepoint.com/personal/chris_sleiman_innerwest_nsw_gov_au/Documents/Documents/2025-26/Copy%20of%20PL%20-%20Upgraded%20Properties%20V2.0%2003102024.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E401-4C65-BD26-CBEBCC0B58C1}"/>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E401-4C65-BD26-CBEBCC0B58C1}"/>
              </c:ext>
            </c:extLst>
          </c:dPt>
          <c:dPt>
            <c:idx val="2"/>
            <c:bubble3D val="0"/>
            <c:spPr>
              <a:solidFill>
                <a:srgbClr val="FF9900"/>
              </a:solidFill>
              <a:ln w="19050">
                <a:solidFill>
                  <a:schemeClr val="lt1"/>
                </a:solidFill>
              </a:ln>
              <a:effectLst/>
            </c:spPr>
            <c:extLst>
              <c:ext xmlns:c16="http://schemas.microsoft.com/office/drawing/2014/chart" uri="{C3380CC4-5D6E-409C-BE32-E72D297353CC}">
                <c16:uniqueId val="{00000005-E401-4C65-BD26-CBEBCC0B58C1}"/>
              </c:ext>
            </c:extLst>
          </c:dPt>
          <c:dPt>
            <c:idx val="3"/>
            <c:bubble3D val="0"/>
            <c:spPr>
              <a:solidFill>
                <a:srgbClr val="7030A0"/>
              </a:solidFill>
              <a:ln w="19050">
                <a:solidFill>
                  <a:schemeClr val="lt1"/>
                </a:solidFill>
              </a:ln>
              <a:effectLst/>
            </c:spPr>
            <c:extLst>
              <c:ext xmlns:c16="http://schemas.microsoft.com/office/drawing/2014/chart" uri="{C3380CC4-5D6E-409C-BE32-E72D297353CC}">
                <c16:uniqueId val="{00000007-E401-4C65-BD26-CBEBCC0B58C1}"/>
              </c:ext>
            </c:extLst>
          </c:dPt>
          <c:dPt>
            <c:idx val="4"/>
            <c:bubble3D val="0"/>
            <c:spPr>
              <a:solidFill>
                <a:srgbClr val="0066FF"/>
              </a:solidFill>
              <a:ln w="19050">
                <a:solidFill>
                  <a:schemeClr val="lt1"/>
                </a:solidFill>
              </a:ln>
              <a:effectLst/>
            </c:spPr>
            <c:extLst>
              <c:ext xmlns:c16="http://schemas.microsoft.com/office/drawing/2014/chart" uri="{C3380CC4-5D6E-409C-BE32-E72D297353CC}">
                <c16:uniqueId val="{00000009-E401-4C65-BD26-CBEBCC0B58C1}"/>
              </c:ext>
            </c:extLst>
          </c:dPt>
          <c:dPt>
            <c:idx val="5"/>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B-E401-4C65-BD26-CBEBCC0B58C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 (2)'!$A$2:$A$7</c:f>
              <c:strCache>
                <c:ptCount val="6"/>
                <c:pt idx="0">
                  <c:v>General Revenue</c:v>
                </c:pt>
                <c:pt idx="1">
                  <c:v>Domestic Waste Charge</c:v>
                </c:pt>
                <c:pt idx="2">
                  <c:v>User Charges and fees</c:v>
                </c:pt>
                <c:pt idx="3">
                  <c:v>Interest Income</c:v>
                </c:pt>
                <c:pt idx="4">
                  <c:v>Other Income</c:v>
                </c:pt>
                <c:pt idx="5">
                  <c:v>Grants and Contributions</c:v>
                </c:pt>
              </c:strCache>
            </c:strRef>
          </c:cat>
          <c:val>
            <c:numRef>
              <c:f>'Sheet1 (2)'!$C$2:$C$7</c:f>
              <c:numCache>
                <c:formatCode>0%</c:formatCode>
                <c:ptCount val="6"/>
                <c:pt idx="0">
                  <c:v>0.42</c:v>
                </c:pt>
                <c:pt idx="1">
                  <c:v>0.14000000000000001</c:v>
                </c:pt>
                <c:pt idx="2">
                  <c:v>0.19</c:v>
                </c:pt>
                <c:pt idx="3">
                  <c:v>0.03</c:v>
                </c:pt>
                <c:pt idx="4">
                  <c:v>0.09</c:v>
                </c:pt>
                <c:pt idx="5">
                  <c:v>0.13</c:v>
                </c:pt>
              </c:numCache>
            </c:numRef>
          </c:val>
          <c:extLst>
            <c:ext xmlns:c16="http://schemas.microsoft.com/office/drawing/2014/chart" uri="{C3380CC4-5D6E-409C-BE32-E72D297353CC}">
              <c16:uniqueId val="{0000000C-E401-4C65-BD26-CBEBCC0B58C1}"/>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0066FF"/>
              </a:solidFill>
              <a:ln w="19050">
                <a:solidFill>
                  <a:schemeClr val="lt1"/>
                </a:solidFill>
              </a:ln>
              <a:effectLst/>
            </c:spPr>
            <c:extLst>
              <c:ext xmlns:c16="http://schemas.microsoft.com/office/drawing/2014/chart" uri="{C3380CC4-5D6E-409C-BE32-E72D297353CC}">
                <c16:uniqueId val="{00000001-BA11-4129-A967-AB2CC9854E6C}"/>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BA11-4129-A967-AB2CC9854E6C}"/>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BA11-4129-A967-AB2CC9854E6C}"/>
              </c:ext>
            </c:extLst>
          </c:dPt>
          <c:dPt>
            <c:idx val="3"/>
            <c:bubble3D val="0"/>
            <c:spPr>
              <a:solidFill>
                <a:srgbClr val="FF9900"/>
              </a:solidFill>
              <a:ln w="19050">
                <a:solidFill>
                  <a:schemeClr val="lt1"/>
                </a:solidFill>
              </a:ln>
              <a:effectLst/>
            </c:spPr>
            <c:extLst>
              <c:ext xmlns:c16="http://schemas.microsoft.com/office/drawing/2014/chart" uri="{C3380CC4-5D6E-409C-BE32-E72D297353CC}">
                <c16:uniqueId val="{00000007-BA11-4129-A967-AB2CC9854E6C}"/>
              </c:ext>
            </c:extLst>
          </c:dPt>
          <c:dPt>
            <c:idx val="4"/>
            <c:bubble3D val="0"/>
            <c:spPr>
              <a:solidFill>
                <a:srgbClr val="7030A0"/>
              </a:solidFill>
              <a:ln w="19050">
                <a:solidFill>
                  <a:schemeClr val="lt1"/>
                </a:solidFill>
              </a:ln>
              <a:effectLst/>
            </c:spPr>
            <c:extLst>
              <c:ext xmlns:c16="http://schemas.microsoft.com/office/drawing/2014/chart" uri="{C3380CC4-5D6E-409C-BE32-E72D297353CC}">
                <c16:uniqueId val="{00000009-BA11-4129-A967-AB2CC9854E6C}"/>
              </c:ext>
            </c:extLst>
          </c:dPt>
          <c:dPt>
            <c:idx val="5"/>
            <c:bubble3D val="0"/>
            <c:spPr>
              <a:solidFill>
                <a:schemeClr val="accent4">
                  <a:lumMod val="50000"/>
                </a:schemeClr>
              </a:solidFill>
              <a:ln w="19050">
                <a:solidFill>
                  <a:schemeClr val="lt1"/>
                </a:solidFill>
              </a:ln>
              <a:effectLst/>
            </c:spPr>
            <c:extLst>
              <c:ext xmlns:c16="http://schemas.microsoft.com/office/drawing/2014/chart" uri="{C3380CC4-5D6E-409C-BE32-E72D297353CC}">
                <c16:uniqueId val="{0000000B-BA11-4129-A967-AB2CC9854E6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Sheet1!$A$13:$A$18</c:f>
              <c:strCache>
                <c:ptCount val="6"/>
                <c:pt idx="0">
                  <c:v>Employee Costs</c:v>
                </c:pt>
                <c:pt idx="1">
                  <c:v>Borrowing Costs</c:v>
                </c:pt>
                <c:pt idx="2">
                  <c:v>Materials &amp; Services</c:v>
                </c:pt>
                <c:pt idx="3">
                  <c:v>Depreciation &amp; Amortisation</c:v>
                </c:pt>
                <c:pt idx="4">
                  <c:v>Other Expenses</c:v>
                </c:pt>
                <c:pt idx="5">
                  <c:v>Loss on Disposal of Assets</c:v>
                </c:pt>
              </c:strCache>
            </c:strRef>
          </c:cat>
          <c:val>
            <c:numRef>
              <c:f>Sheet1!$C$13:$C$18</c:f>
              <c:numCache>
                <c:formatCode>0%</c:formatCode>
                <c:ptCount val="6"/>
                <c:pt idx="0">
                  <c:v>0.5</c:v>
                </c:pt>
                <c:pt idx="1">
                  <c:v>0</c:v>
                </c:pt>
                <c:pt idx="2">
                  <c:v>0.32</c:v>
                </c:pt>
                <c:pt idx="3">
                  <c:v>0.14000000000000001</c:v>
                </c:pt>
                <c:pt idx="4">
                  <c:v>0.04</c:v>
                </c:pt>
                <c:pt idx="5">
                  <c:v>0</c:v>
                </c:pt>
              </c:numCache>
            </c:numRef>
          </c:val>
          <c:extLst>
            <c:ext xmlns:c16="http://schemas.microsoft.com/office/drawing/2014/chart" uri="{C3380CC4-5D6E-409C-BE32-E72D297353CC}">
              <c16:uniqueId val="{0000000C-BA11-4129-A967-AB2CC9854E6C}"/>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2"/>
          <c:order val="2"/>
          <c:tx>
            <c:strRef>
              <c:f>'[Induction Slides.xlsx]Renewal vs Expansion'!$D$1</c:f>
              <c:strCache>
                <c:ptCount val="1"/>
                <c:pt idx="0">
                  <c:v>Renewal $'000</c:v>
                </c:pt>
              </c:strCache>
            </c:strRef>
          </c:tx>
          <c:spPr>
            <a:solidFill>
              <a:schemeClr val="accent6"/>
            </a:solidFill>
            <a:ln>
              <a:noFill/>
            </a:ln>
            <a:effectLst/>
          </c:spPr>
          <c:invertIfNegative val="0"/>
          <c:cat>
            <c:strRef>
              <c:f>'[Induction Slides.xlsx]Renewal vs Expansion'!$A$2:$A$11</c:f>
              <c:strCache>
                <c:ptCount val="10"/>
                <c:pt idx="0">
                  <c:v>2024/25</c:v>
                </c:pt>
                <c:pt idx="1">
                  <c:v>2025/26</c:v>
                </c:pt>
                <c:pt idx="2">
                  <c:v>2026/27</c:v>
                </c:pt>
                <c:pt idx="3">
                  <c:v>2027/28</c:v>
                </c:pt>
                <c:pt idx="4">
                  <c:v>2028/29</c:v>
                </c:pt>
                <c:pt idx="5">
                  <c:v>2029/30</c:v>
                </c:pt>
                <c:pt idx="6">
                  <c:v>2030/31</c:v>
                </c:pt>
                <c:pt idx="7">
                  <c:v>2031/32</c:v>
                </c:pt>
                <c:pt idx="8">
                  <c:v>2032/33</c:v>
                </c:pt>
                <c:pt idx="9">
                  <c:v>2033/34</c:v>
                </c:pt>
              </c:strCache>
            </c:strRef>
          </c:cat>
          <c:val>
            <c:numRef>
              <c:f>'[Induction Slides.xlsx]Renewal vs Expansion'!$D$2:$D$11</c:f>
              <c:numCache>
                <c:formatCode>_-* #,##0,_-;* \(#,##0,\)_-;_-* "-"??_-;_-@_-</c:formatCode>
                <c:ptCount val="10"/>
                <c:pt idx="0">
                  <c:v>57642837</c:v>
                </c:pt>
                <c:pt idx="1">
                  <c:v>67147630.200000003</c:v>
                </c:pt>
                <c:pt idx="2">
                  <c:v>44877353</c:v>
                </c:pt>
                <c:pt idx="3">
                  <c:v>38071859</c:v>
                </c:pt>
                <c:pt idx="4">
                  <c:v>41970650</c:v>
                </c:pt>
                <c:pt idx="5">
                  <c:v>36546000</c:v>
                </c:pt>
                <c:pt idx="6">
                  <c:v>35085650</c:v>
                </c:pt>
                <c:pt idx="7">
                  <c:v>36698200</c:v>
                </c:pt>
                <c:pt idx="8">
                  <c:v>37293350</c:v>
                </c:pt>
                <c:pt idx="9">
                  <c:v>36999000</c:v>
                </c:pt>
              </c:numCache>
            </c:numRef>
          </c:val>
          <c:extLst>
            <c:ext xmlns:c16="http://schemas.microsoft.com/office/drawing/2014/chart" uri="{C3380CC4-5D6E-409C-BE32-E72D297353CC}">
              <c16:uniqueId val="{00000000-5DB7-4BC8-873A-19B60F161540}"/>
            </c:ext>
          </c:extLst>
        </c:ser>
        <c:ser>
          <c:idx val="3"/>
          <c:order val="3"/>
          <c:tx>
            <c:strRef>
              <c:f>'[Induction Slides.xlsx]Renewal vs Expansion'!$E$1</c:f>
              <c:strCache>
                <c:ptCount val="1"/>
                <c:pt idx="0">
                  <c:v>Expansion $'000</c:v>
                </c:pt>
              </c:strCache>
            </c:strRef>
          </c:tx>
          <c:spPr>
            <a:solidFill>
              <a:schemeClr val="accent2">
                <a:lumMod val="60000"/>
              </a:schemeClr>
            </a:solidFill>
            <a:ln>
              <a:noFill/>
            </a:ln>
            <a:effectLst/>
          </c:spPr>
          <c:invertIfNegative val="0"/>
          <c:cat>
            <c:strRef>
              <c:f>'[Induction Slides.xlsx]Renewal vs Expansion'!$A$2:$A$11</c:f>
              <c:strCache>
                <c:ptCount val="10"/>
                <c:pt idx="0">
                  <c:v>2024/25</c:v>
                </c:pt>
                <c:pt idx="1">
                  <c:v>2025/26</c:v>
                </c:pt>
                <c:pt idx="2">
                  <c:v>2026/27</c:v>
                </c:pt>
                <c:pt idx="3">
                  <c:v>2027/28</c:v>
                </c:pt>
                <c:pt idx="4">
                  <c:v>2028/29</c:v>
                </c:pt>
                <c:pt idx="5">
                  <c:v>2029/30</c:v>
                </c:pt>
                <c:pt idx="6">
                  <c:v>2030/31</c:v>
                </c:pt>
                <c:pt idx="7">
                  <c:v>2031/32</c:v>
                </c:pt>
                <c:pt idx="8">
                  <c:v>2032/33</c:v>
                </c:pt>
                <c:pt idx="9">
                  <c:v>2033/34</c:v>
                </c:pt>
              </c:strCache>
            </c:strRef>
          </c:cat>
          <c:val>
            <c:numRef>
              <c:f>'[Induction Slides.xlsx]Renewal vs Expansion'!$E$2:$E$11</c:f>
              <c:numCache>
                <c:formatCode>_-* #,##0,_-;* \(#,##0,\)_-;_-* "-"??_-;_-@_-</c:formatCode>
                <c:ptCount val="10"/>
                <c:pt idx="0">
                  <c:v>62636313</c:v>
                </c:pt>
                <c:pt idx="1">
                  <c:v>38457893.799999997</c:v>
                </c:pt>
                <c:pt idx="2">
                  <c:v>16218207</c:v>
                </c:pt>
                <c:pt idx="3">
                  <c:v>10863986</c:v>
                </c:pt>
                <c:pt idx="4">
                  <c:v>9760500</c:v>
                </c:pt>
                <c:pt idx="5">
                  <c:v>9110000</c:v>
                </c:pt>
                <c:pt idx="6">
                  <c:v>8475000</c:v>
                </c:pt>
                <c:pt idx="7">
                  <c:v>8227000</c:v>
                </c:pt>
                <c:pt idx="8">
                  <c:v>8227000</c:v>
                </c:pt>
                <c:pt idx="9">
                  <c:v>8227000</c:v>
                </c:pt>
              </c:numCache>
            </c:numRef>
          </c:val>
          <c:extLst>
            <c:ext xmlns:c16="http://schemas.microsoft.com/office/drawing/2014/chart" uri="{C3380CC4-5D6E-409C-BE32-E72D297353CC}">
              <c16:uniqueId val="{00000001-5DB7-4BC8-873A-19B60F161540}"/>
            </c:ext>
          </c:extLst>
        </c:ser>
        <c:dLbls>
          <c:showLegendKey val="0"/>
          <c:showVal val="0"/>
          <c:showCatName val="0"/>
          <c:showSerName val="0"/>
          <c:showPercent val="0"/>
          <c:showBubbleSize val="0"/>
        </c:dLbls>
        <c:gapWidth val="219"/>
        <c:overlap val="-27"/>
        <c:axId val="278921344"/>
        <c:axId val="527297472"/>
        <c:extLst>
          <c:ext xmlns:c15="http://schemas.microsoft.com/office/drawing/2012/chart" uri="{02D57815-91ED-43cb-92C2-25804820EDAC}">
            <c15:filteredBarSeries>
              <c15:ser>
                <c:idx val="0"/>
                <c:order val="0"/>
                <c:tx>
                  <c:strRef>
                    <c:extLst>
                      <c:ext uri="{02D57815-91ED-43cb-92C2-25804820EDAC}">
                        <c15:formulaRef>
                          <c15:sqref>'\\iwc-file02.innerwest.nsw.gov.au\iwcfs$\Finance and Administration\Finance\Financial Partnering &amp; Analytics\FY25 Budget\Capital\[Capital Report 2023-24 DRAFT v21.03.24 (24PJQ2 + 25PJBB) - CAPEX Only.xlsx]Renewal vs Expansion'!$B$1</c15:sqref>
                        </c15:formulaRef>
                      </c:ext>
                    </c:extLst>
                    <c:strCache>
                      <c:ptCount val="1"/>
                      <c:pt idx="0">
                        <c:v>Renewal $'000</c:v>
                      </c:pt>
                    </c:strCache>
                  </c:strRef>
                </c:tx>
                <c:spPr>
                  <a:solidFill>
                    <a:schemeClr val="accent2"/>
                  </a:solidFill>
                  <a:ln>
                    <a:noFill/>
                  </a:ln>
                  <a:effectLst/>
                </c:spPr>
                <c:invertIfNegative val="0"/>
                <c:cat>
                  <c:strRef>
                    <c:extLst>
                      <c:ext uri="{02D57815-91ED-43cb-92C2-25804820EDAC}">
                        <c15:formulaRef>
                          <c15:sqref>'\\iwc-file02.innerwest.nsw.gov.au\iwcfs$\Finance and Administration\Finance\Financial Partnering &amp; Analytics\FY25 Budget\Capital\[Capital Report 2023-24 DRAFT v21.03.24 (24PJQ2 + 25PJBB) - CAPEX Only.xlsx]Renewal vs Expansion'!$A$2:$A$11</c15:sqref>
                        </c15:formulaRef>
                      </c:ext>
                    </c:extLst>
                    <c:strCache>
                      <c:ptCount val="10"/>
                      <c:pt idx="0">
                        <c:v>2024/25</c:v>
                      </c:pt>
                      <c:pt idx="1">
                        <c:v>2025/26</c:v>
                      </c:pt>
                      <c:pt idx="2">
                        <c:v>2026/27</c:v>
                      </c:pt>
                      <c:pt idx="3">
                        <c:v>2027/28</c:v>
                      </c:pt>
                      <c:pt idx="4">
                        <c:v>2028/29</c:v>
                      </c:pt>
                      <c:pt idx="5">
                        <c:v>2029/30</c:v>
                      </c:pt>
                      <c:pt idx="6">
                        <c:v>2030/31</c:v>
                      </c:pt>
                      <c:pt idx="7">
                        <c:v>2031/32</c:v>
                      </c:pt>
                      <c:pt idx="8">
                        <c:v>2032/33</c:v>
                      </c:pt>
                      <c:pt idx="9">
                        <c:v>2033/34</c:v>
                      </c:pt>
                    </c:strCache>
                  </c:strRef>
                </c:cat>
                <c:val>
                  <c:numRef>
                    <c:extLst>
                      <c:ext uri="{02D57815-91ED-43cb-92C2-25804820EDAC}">
                        <c15:formulaRef>
                          <c15:sqref>'\\iwc-file02.innerwest.nsw.gov.au\iwcfs$\Finance and Administration\Finance\Financial Partnering &amp; Analytics\FY25 Budget\Capital\[Capital Report 2023-24 DRAFT v21.03.24 (24PJQ2 + 25PJBB) - CAPEX Only.xlsx]Renewal vs Expansion'!$B$2:$B$11</c15:sqref>
                        </c15:formulaRef>
                      </c:ext>
                    </c:extLst>
                    <c:numCache>
                      <c:formatCode>General</c:formatCode>
                      <c:ptCount val="10"/>
                      <c:pt idx="0">
                        <c:v>49714221</c:v>
                      </c:pt>
                      <c:pt idx="1">
                        <c:v>72089365.400000006</c:v>
                      </c:pt>
                      <c:pt idx="2">
                        <c:v>44742353</c:v>
                      </c:pt>
                      <c:pt idx="3">
                        <c:v>33478359</c:v>
                      </c:pt>
                      <c:pt idx="4">
                        <c:v>39395650</c:v>
                      </c:pt>
                      <c:pt idx="5">
                        <c:v>31596000</c:v>
                      </c:pt>
                      <c:pt idx="6">
                        <c:v>35135650</c:v>
                      </c:pt>
                      <c:pt idx="7">
                        <c:v>35048200</c:v>
                      </c:pt>
                      <c:pt idx="8">
                        <c:v>35643350</c:v>
                      </c:pt>
                      <c:pt idx="9">
                        <c:v>35349000</c:v>
                      </c:pt>
                    </c:numCache>
                  </c:numRef>
                </c:val>
                <c:extLst>
                  <c:ext xmlns:c16="http://schemas.microsoft.com/office/drawing/2014/chart" uri="{C3380CC4-5D6E-409C-BE32-E72D297353CC}">
                    <c16:uniqueId val="{00000004-5DB7-4BC8-873A-19B60F161540}"/>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'\\iwc-file02.innerwest.nsw.gov.au\iwcfs$\Finance and Administration\Finance\Financial Partnering &amp; Analytics\FY25 Budget\Capital\[Capital Report 2023-24 DRAFT v21.03.24 (24PJQ2 + 25PJBB) - CAPEX Only.xlsx]Renewal vs Expansion'!$C$1</c15:sqref>
                        </c15:formulaRef>
                      </c:ext>
                    </c:extLst>
                    <c:strCache>
                      <c:ptCount val="1"/>
                      <c:pt idx="0">
                        <c:v>Footpath</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'\\iwc-file02.innerwest.nsw.gov.au\iwcfs$\Finance and Administration\Finance\Financial Partnering &amp; Analytics\FY25 Budget\Capital\[Capital Report 2023-24 DRAFT v21.03.24 (24PJQ2 + 25PJBB) - CAPEX Only.xlsx]Renewal vs Expansion'!$A$2:$A$11</c15:sqref>
                        </c15:formulaRef>
                      </c:ext>
                    </c:extLst>
                    <c:strCache>
                      <c:ptCount val="10"/>
                      <c:pt idx="0">
                        <c:v>2024/25</c:v>
                      </c:pt>
                      <c:pt idx="1">
                        <c:v>2025/26</c:v>
                      </c:pt>
                      <c:pt idx="2">
                        <c:v>2026/27</c:v>
                      </c:pt>
                      <c:pt idx="3">
                        <c:v>2027/28</c:v>
                      </c:pt>
                      <c:pt idx="4">
                        <c:v>2028/29</c:v>
                      </c:pt>
                      <c:pt idx="5">
                        <c:v>2029/30</c:v>
                      </c:pt>
                      <c:pt idx="6">
                        <c:v>2030/31</c:v>
                      </c:pt>
                      <c:pt idx="7">
                        <c:v>2031/32</c:v>
                      </c:pt>
                      <c:pt idx="8">
                        <c:v>2032/33</c:v>
                      </c:pt>
                      <c:pt idx="9">
                        <c:v>2033/34</c:v>
                      </c:pt>
                    </c:strCache>
                  </c:strRef>
                </c:cat>
                <c:val>
                  <c:numRef>
                    <c:extLst xmlns:c15="http://schemas.microsoft.com/office/drawing/2012/chart">
                      <c:ext xmlns:c15="http://schemas.microsoft.com/office/drawing/2012/chart" uri="{02D57815-91ED-43cb-92C2-25804820EDAC}">
                        <c15:formulaRef>
                          <c15:sqref>'\\iwc-file02.innerwest.nsw.gov.au\iwcfs$\Finance and Administration\Finance\Financial Partnering &amp; Analytics\FY25 Budget\Capital\[Capital Report 2023-24 DRAFT v21.03.24 (24PJQ2 + 25PJBB) - CAPEX Only.xlsx]Renewal vs Expansion'!$C$2:$C$11</c15:sqref>
                        </c15:formulaRef>
                      </c:ext>
                    </c:extLst>
                    <c:numCache>
                      <c:formatCode>General</c:formatCode>
                      <c:ptCount val="10"/>
                      <c:pt idx="0">
                        <c:v>1650000</c:v>
                      </c:pt>
                      <c:pt idx="1">
                        <c:v>1650000</c:v>
                      </c:pt>
                      <c:pt idx="2">
                        <c:v>1650000</c:v>
                      </c:pt>
                      <c:pt idx="3">
                        <c:v>1650000</c:v>
                      </c:pt>
                      <c:pt idx="4">
                        <c:v>1650000</c:v>
                      </c:pt>
                      <c:pt idx="5">
                        <c:v>1650000</c:v>
                      </c:pt>
                      <c:pt idx="6">
                        <c:v>1650000</c:v>
                      </c:pt>
                      <c:pt idx="7">
                        <c:v>1650000</c:v>
                      </c:pt>
                      <c:pt idx="8">
                        <c:v>1650000</c:v>
                      </c:pt>
                      <c:pt idx="9">
                        <c:v>1650000</c:v>
                      </c:pt>
                    </c:numCache>
                  </c:numRef>
                </c:val>
                <c:extLst xmlns:c15="http://schemas.microsoft.com/office/drawing/2012/chart">
                  <c:ext xmlns:c16="http://schemas.microsoft.com/office/drawing/2014/chart" uri="{C3380CC4-5D6E-409C-BE32-E72D297353CC}">
                    <c16:uniqueId val="{00000005-5DB7-4BC8-873A-19B60F161540}"/>
                  </c:ext>
                </c:extLst>
              </c15:ser>
            </c15:filteredBarSeries>
          </c:ext>
        </c:extLst>
      </c:barChart>
      <c:lineChart>
        <c:grouping val="standard"/>
        <c:varyColors val="0"/>
        <c:ser>
          <c:idx val="4"/>
          <c:order val="4"/>
          <c:tx>
            <c:strRef>
              <c:f>'[Induction Slides.xlsx]Renewal vs Expansion'!$F$1</c:f>
              <c:strCache>
                <c:ptCount val="1"/>
                <c:pt idx="0">
                  <c:v>Total $'000</c:v>
                </c:pt>
              </c:strCache>
            </c:strRef>
          </c:tx>
          <c:spPr>
            <a:ln w="28575" cap="rnd">
              <a:solidFill>
                <a:schemeClr val="accent4">
                  <a:lumMod val="60000"/>
                </a:schemeClr>
              </a:solidFill>
              <a:round/>
            </a:ln>
            <a:effectLst/>
          </c:spPr>
          <c:marker>
            <c:symbol val="none"/>
          </c:marker>
          <c:cat>
            <c:strRef>
              <c:f>'[Induction Slides.xlsx]Renewal vs Expansion'!$A$2:$A$11</c:f>
              <c:strCache>
                <c:ptCount val="10"/>
                <c:pt idx="0">
                  <c:v>2024/25</c:v>
                </c:pt>
                <c:pt idx="1">
                  <c:v>2025/26</c:v>
                </c:pt>
                <c:pt idx="2">
                  <c:v>2026/27</c:v>
                </c:pt>
                <c:pt idx="3">
                  <c:v>2027/28</c:v>
                </c:pt>
                <c:pt idx="4">
                  <c:v>2028/29</c:v>
                </c:pt>
                <c:pt idx="5">
                  <c:v>2029/30</c:v>
                </c:pt>
                <c:pt idx="6">
                  <c:v>2030/31</c:v>
                </c:pt>
                <c:pt idx="7">
                  <c:v>2031/32</c:v>
                </c:pt>
                <c:pt idx="8">
                  <c:v>2032/33</c:v>
                </c:pt>
                <c:pt idx="9">
                  <c:v>2033/34</c:v>
                </c:pt>
              </c:strCache>
            </c:strRef>
          </c:cat>
          <c:val>
            <c:numRef>
              <c:f>'[Induction Slides.xlsx]Renewal vs Expansion'!$F$2:$F$11</c:f>
              <c:numCache>
                <c:formatCode>_-* #,##0,_-;* \(#,##0,\)_-;_-* "-"??_-;_-@_-</c:formatCode>
                <c:ptCount val="10"/>
                <c:pt idx="0">
                  <c:v>120279150</c:v>
                </c:pt>
                <c:pt idx="1">
                  <c:v>105605524</c:v>
                </c:pt>
                <c:pt idx="2">
                  <c:v>61095560</c:v>
                </c:pt>
                <c:pt idx="3">
                  <c:v>48935845</c:v>
                </c:pt>
                <c:pt idx="4">
                  <c:v>51731150</c:v>
                </c:pt>
                <c:pt idx="5">
                  <c:v>45656000</c:v>
                </c:pt>
                <c:pt idx="6">
                  <c:v>43560650</c:v>
                </c:pt>
                <c:pt idx="7">
                  <c:v>44925200</c:v>
                </c:pt>
                <c:pt idx="8">
                  <c:v>45520350</c:v>
                </c:pt>
                <c:pt idx="9">
                  <c:v>45226000</c:v>
                </c:pt>
              </c:numCache>
            </c:numRef>
          </c:val>
          <c:smooth val="0"/>
          <c:extLst>
            <c:ext xmlns:c16="http://schemas.microsoft.com/office/drawing/2014/chart" uri="{C3380CC4-5D6E-409C-BE32-E72D297353CC}">
              <c16:uniqueId val="{00000002-5DB7-4BC8-873A-19B60F161540}"/>
            </c:ext>
          </c:extLst>
        </c:ser>
        <c:ser>
          <c:idx val="5"/>
          <c:order val="5"/>
          <c:tx>
            <c:strRef>
              <c:f>'[Induction Slides.xlsx]Renewal vs Expansion'!$G$1</c:f>
              <c:strCache>
                <c:ptCount val="1"/>
                <c:pt idx="0">
                  <c:v>Depreciation $'000</c:v>
                </c:pt>
              </c:strCache>
            </c:strRef>
          </c:tx>
          <c:spPr>
            <a:ln w="28575" cap="rnd">
              <a:solidFill>
                <a:srgbClr val="7030A0"/>
              </a:solidFill>
              <a:round/>
            </a:ln>
            <a:effectLst/>
          </c:spPr>
          <c:marker>
            <c:symbol val="none"/>
          </c:marker>
          <c:cat>
            <c:strRef>
              <c:f>'[Induction Slides.xlsx]Renewal vs Expansion'!$A$2:$A$11</c:f>
              <c:strCache>
                <c:ptCount val="10"/>
                <c:pt idx="0">
                  <c:v>2024/25</c:v>
                </c:pt>
                <c:pt idx="1">
                  <c:v>2025/26</c:v>
                </c:pt>
                <c:pt idx="2">
                  <c:v>2026/27</c:v>
                </c:pt>
                <c:pt idx="3">
                  <c:v>2027/28</c:v>
                </c:pt>
                <c:pt idx="4">
                  <c:v>2028/29</c:v>
                </c:pt>
                <c:pt idx="5">
                  <c:v>2029/30</c:v>
                </c:pt>
                <c:pt idx="6">
                  <c:v>2030/31</c:v>
                </c:pt>
                <c:pt idx="7">
                  <c:v>2031/32</c:v>
                </c:pt>
                <c:pt idx="8">
                  <c:v>2032/33</c:v>
                </c:pt>
                <c:pt idx="9">
                  <c:v>2033/34</c:v>
                </c:pt>
              </c:strCache>
            </c:strRef>
          </c:cat>
          <c:val>
            <c:numRef>
              <c:f>'[Induction Slides.xlsx]Renewal vs Expansion'!$G$2:$G$11</c:f>
              <c:numCache>
                <c:formatCode>_-* #,##0,_-;* \(#,##0,\)_-;_-* "-"??_-;_-@_-</c:formatCode>
                <c:ptCount val="10"/>
                <c:pt idx="0">
                  <c:v>31032352.900000002</c:v>
                </c:pt>
                <c:pt idx="1">
                  <c:v>31745380.890000001</c:v>
                </c:pt>
                <c:pt idx="2">
                  <c:v>32229137.580000006</c:v>
                </c:pt>
                <c:pt idx="3">
                  <c:v>32944915.049999997</c:v>
                </c:pt>
                <c:pt idx="4">
                  <c:v>33574122.030000001</c:v>
                </c:pt>
                <c:pt idx="5">
                  <c:v>34105334.189999998</c:v>
                </c:pt>
                <c:pt idx="6">
                  <c:v>34516023.479999997</c:v>
                </c:pt>
                <c:pt idx="7">
                  <c:v>34793551.920000002</c:v>
                </c:pt>
                <c:pt idx="8">
                  <c:v>35073855.670000002</c:v>
                </c:pt>
                <c:pt idx="9">
                  <c:v>35073855.670000002</c:v>
                </c:pt>
              </c:numCache>
            </c:numRef>
          </c:val>
          <c:smooth val="0"/>
          <c:extLst>
            <c:ext xmlns:c16="http://schemas.microsoft.com/office/drawing/2014/chart" uri="{C3380CC4-5D6E-409C-BE32-E72D297353CC}">
              <c16:uniqueId val="{00000003-5DB7-4BC8-873A-19B60F161540}"/>
            </c:ext>
          </c:extLst>
        </c:ser>
        <c:dLbls>
          <c:showLegendKey val="0"/>
          <c:showVal val="0"/>
          <c:showCatName val="0"/>
          <c:showSerName val="0"/>
          <c:showPercent val="0"/>
          <c:showBubbleSize val="0"/>
        </c:dLbls>
        <c:marker val="1"/>
        <c:smooth val="0"/>
        <c:axId val="278921344"/>
        <c:axId val="527297472"/>
      </c:lineChart>
      <c:catAx>
        <c:axId val="27892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527297472"/>
        <c:crosses val="autoZero"/>
        <c:auto val="1"/>
        <c:lblAlgn val="ctr"/>
        <c:lblOffset val="100"/>
        <c:noMultiLvlLbl val="0"/>
      </c:catAx>
      <c:valAx>
        <c:axId val="527297472"/>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2789213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title>
    <c:autoTitleDeleted val="0"/>
    <c:plotArea>
      <c:layout/>
      <c:barChart>
        <c:barDir val="col"/>
        <c:grouping val="clustered"/>
        <c:varyColors val="0"/>
        <c:ser>
          <c:idx val="0"/>
          <c:order val="0"/>
          <c:tx>
            <c:strRef>
              <c:f>'[Copy of PL - Upgraded Properties V2.0 03102024.xlsx]Summary Properties'!$A$22</c:f>
              <c:strCache>
                <c:ptCount val="1"/>
                <c:pt idx="0">
                  <c:v>Net Surplus/(Deficit) from Operations</c:v>
                </c:pt>
              </c:strCache>
            </c:strRef>
          </c:tx>
          <c:spPr>
            <a:solidFill>
              <a:srgbClr val="0070C0"/>
            </a:solidFill>
            <a:ln>
              <a:noFill/>
            </a:ln>
            <a:effectLst/>
          </c:spPr>
          <c:invertIfNegative val="0"/>
          <c:cat>
            <c:strRef>
              <c:f>'[Copy of PL - Upgraded Properties V2.0 03102024.xlsx]Summary Properties'!$F$3:$G$3</c:f>
              <c:strCache>
                <c:ptCount val="2"/>
                <c:pt idx="0">
                  <c:v>2017/18 FY</c:v>
                </c:pt>
                <c:pt idx="1">
                  <c:v>2023/24 FY</c:v>
                </c:pt>
              </c:strCache>
            </c:strRef>
          </c:cat>
          <c:val>
            <c:numRef>
              <c:f>'[Copy of PL - Upgraded Properties V2.0 03102024.xlsx]Summary Properties'!$F$22:$G$22</c:f>
              <c:numCache>
                <c:formatCode>_-* #,##0,_-;* \(#,##0,\)_-;_-* "-"??_-;_-@_-</c:formatCode>
                <c:ptCount val="2"/>
                <c:pt idx="0">
                  <c:v>0</c:v>
                </c:pt>
                <c:pt idx="1">
                  <c:v>-541522.10817965749</c:v>
                </c:pt>
              </c:numCache>
            </c:numRef>
          </c:val>
          <c:extLst>
            <c:ext xmlns:c16="http://schemas.microsoft.com/office/drawing/2014/chart" uri="{C3380CC4-5D6E-409C-BE32-E72D297353CC}">
              <c16:uniqueId val="{00000000-0B4B-46D5-A40A-8F4568DF1C67}"/>
            </c:ext>
          </c:extLst>
        </c:ser>
        <c:dLbls>
          <c:showLegendKey val="0"/>
          <c:showVal val="0"/>
          <c:showCatName val="0"/>
          <c:showSerName val="0"/>
          <c:showPercent val="0"/>
          <c:showBubbleSize val="0"/>
        </c:dLbls>
        <c:gapWidth val="219"/>
        <c:overlap val="-27"/>
        <c:axId val="1031451167"/>
        <c:axId val="1031452127"/>
      </c:barChart>
      <c:catAx>
        <c:axId val="1031451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crossAx val="1031452127"/>
        <c:crosses val="autoZero"/>
        <c:auto val="1"/>
        <c:lblAlgn val="ctr"/>
        <c:lblOffset val="100"/>
        <c:noMultiLvlLbl val="0"/>
      </c:catAx>
      <c:valAx>
        <c:axId val="1031452127"/>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1031451167"/>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title>
    <c:autoTitleDeleted val="0"/>
    <c:plotArea>
      <c:layout/>
      <c:barChart>
        <c:barDir val="col"/>
        <c:grouping val="clustered"/>
        <c:varyColors val="0"/>
        <c:ser>
          <c:idx val="0"/>
          <c:order val="0"/>
          <c:tx>
            <c:strRef>
              <c:f>'Summary Properties'!$A$22</c:f>
              <c:strCache>
                <c:ptCount val="1"/>
                <c:pt idx="0">
                  <c:v>Net Surplus/(Deficit) from Operations</c:v>
                </c:pt>
              </c:strCache>
            </c:strRef>
          </c:tx>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6FE2-4180-9F33-83651E30B0AE}"/>
              </c:ext>
            </c:extLst>
          </c:dPt>
          <c:dPt>
            <c:idx val="1"/>
            <c:invertIfNegative val="0"/>
            <c:bubble3D val="0"/>
            <c:spPr>
              <a:solidFill>
                <a:srgbClr val="0070C0"/>
              </a:solidFill>
              <a:ln>
                <a:noFill/>
              </a:ln>
              <a:effectLst/>
            </c:spPr>
            <c:extLst>
              <c:ext xmlns:c16="http://schemas.microsoft.com/office/drawing/2014/chart" uri="{C3380CC4-5D6E-409C-BE32-E72D297353CC}">
                <c16:uniqueId val="{00000003-6FE2-4180-9F33-83651E30B0AE}"/>
              </c:ext>
            </c:extLst>
          </c:dPt>
          <c:cat>
            <c:strRef>
              <c:f>'Summary Properties'!$R$3:$S$3</c:f>
              <c:strCache>
                <c:ptCount val="2"/>
                <c:pt idx="0">
                  <c:v>2017/18 FY</c:v>
                </c:pt>
                <c:pt idx="1">
                  <c:v>2023/24 FY</c:v>
                </c:pt>
              </c:strCache>
            </c:strRef>
          </c:cat>
          <c:val>
            <c:numRef>
              <c:f>'Summary Properties'!$R$22:$S$22</c:f>
              <c:numCache>
                <c:formatCode>_-* #,##0,_-;* \(#,##0,\)_-;_-* "-"??_-;_-@_-</c:formatCode>
                <c:ptCount val="2"/>
                <c:pt idx="0">
                  <c:v>-3680368.1781949163</c:v>
                </c:pt>
                <c:pt idx="1">
                  <c:v>-4914514.9742052713</c:v>
                </c:pt>
              </c:numCache>
            </c:numRef>
          </c:val>
          <c:extLst>
            <c:ext xmlns:c16="http://schemas.microsoft.com/office/drawing/2014/chart" uri="{C3380CC4-5D6E-409C-BE32-E72D297353CC}">
              <c16:uniqueId val="{00000004-6FE2-4180-9F33-83651E30B0AE}"/>
            </c:ext>
          </c:extLst>
        </c:ser>
        <c:dLbls>
          <c:showLegendKey val="0"/>
          <c:showVal val="0"/>
          <c:showCatName val="0"/>
          <c:showSerName val="0"/>
          <c:showPercent val="0"/>
          <c:showBubbleSize val="0"/>
        </c:dLbls>
        <c:gapWidth val="219"/>
        <c:overlap val="-27"/>
        <c:axId val="1031451167"/>
        <c:axId val="1031452127"/>
      </c:barChart>
      <c:catAx>
        <c:axId val="1031451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crossAx val="1031452127"/>
        <c:crosses val="autoZero"/>
        <c:auto val="1"/>
        <c:lblAlgn val="ctr"/>
        <c:lblOffset val="100"/>
        <c:noMultiLvlLbl val="0"/>
      </c:catAx>
      <c:valAx>
        <c:axId val="1031452127"/>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1031451167"/>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title>
    <c:autoTitleDeleted val="0"/>
    <c:plotArea>
      <c:layout/>
      <c:barChart>
        <c:barDir val="col"/>
        <c:grouping val="clustered"/>
        <c:varyColors val="0"/>
        <c:ser>
          <c:idx val="0"/>
          <c:order val="0"/>
          <c:tx>
            <c:strRef>
              <c:f>'Summary Properties'!$A$22</c:f>
              <c:strCache>
                <c:ptCount val="1"/>
                <c:pt idx="0">
                  <c:v>Net Surplus/(Deficit) from Operations</c:v>
                </c:pt>
              </c:strCache>
            </c:strRef>
          </c:tx>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8B2C-431E-B473-6483FB80C0B5}"/>
              </c:ext>
            </c:extLst>
          </c:dPt>
          <c:dPt>
            <c:idx val="1"/>
            <c:invertIfNegative val="0"/>
            <c:bubble3D val="0"/>
            <c:spPr>
              <a:solidFill>
                <a:srgbClr val="0070C0"/>
              </a:solidFill>
              <a:ln>
                <a:noFill/>
              </a:ln>
              <a:effectLst/>
            </c:spPr>
            <c:extLst>
              <c:ext xmlns:c16="http://schemas.microsoft.com/office/drawing/2014/chart" uri="{C3380CC4-5D6E-409C-BE32-E72D297353CC}">
                <c16:uniqueId val="{00000003-8B2C-431E-B473-6483FB80C0B5}"/>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Properties'!$B$3:$C$3</c:f>
              <c:strCache>
                <c:ptCount val="2"/>
                <c:pt idx="0">
                  <c:v>2017/18 FY</c:v>
                </c:pt>
                <c:pt idx="1">
                  <c:v>2023/24 FY</c:v>
                </c:pt>
              </c:strCache>
            </c:strRef>
          </c:cat>
          <c:val>
            <c:numRef>
              <c:f>'Summary Properties'!$B$22:$C$22</c:f>
              <c:numCache>
                <c:formatCode>_-* #,##0,_-;* \(#,##0,\)_-;_-* "-"??_-;_-@_-</c:formatCode>
                <c:ptCount val="2"/>
                <c:pt idx="0">
                  <c:v>-1562062.8614074099</c:v>
                </c:pt>
                <c:pt idx="1">
                  <c:v>248921.27647883352</c:v>
                </c:pt>
              </c:numCache>
            </c:numRef>
          </c:val>
          <c:extLst>
            <c:ext xmlns:c16="http://schemas.microsoft.com/office/drawing/2014/chart" uri="{C3380CC4-5D6E-409C-BE32-E72D297353CC}">
              <c16:uniqueId val="{00000004-8B2C-431E-B473-6483FB80C0B5}"/>
            </c:ext>
          </c:extLst>
        </c:ser>
        <c:dLbls>
          <c:showLegendKey val="0"/>
          <c:showVal val="0"/>
          <c:showCatName val="0"/>
          <c:showSerName val="0"/>
          <c:showPercent val="0"/>
          <c:showBubbleSize val="0"/>
        </c:dLbls>
        <c:gapWidth val="219"/>
        <c:overlap val="-27"/>
        <c:axId val="1031451167"/>
        <c:axId val="1031452127"/>
      </c:barChart>
      <c:catAx>
        <c:axId val="1031451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crossAx val="1031452127"/>
        <c:crosses val="autoZero"/>
        <c:auto val="1"/>
        <c:lblAlgn val="ctr"/>
        <c:lblOffset val="100"/>
        <c:noMultiLvlLbl val="0"/>
      </c:catAx>
      <c:valAx>
        <c:axId val="1031452127"/>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1031451167"/>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1"/>
          <c:order val="1"/>
          <c:tx>
            <c:strRef>
              <c:f>'With unapprotioned Costs (2)'!$A$4</c:f>
              <c:strCache>
                <c:ptCount val="1"/>
                <c:pt idx="0">
                  <c:v>Depreciation</c:v>
                </c:pt>
              </c:strCache>
            </c:strRef>
          </c:tx>
          <c:spPr>
            <a:solidFill>
              <a:schemeClr val="accent2">
                <a:lumMod val="60000"/>
                <a:lumOff val="40000"/>
              </a:schemeClr>
            </a:solidFill>
            <a:ln>
              <a:noFill/>
            </a:ln>
            <a:effectLst/>
          </c:spPr>
          <c:invertIfNegative val="0"/>
          <c:cat>
            <c:strRef>
              <c:f>'With unapprotioned Costs (2)'!$B$1:$K$1</c:f>
              <c:strCache>
                <c:ptCount val="10"/>
                <c:pt idx="0">
                  <c:v>2025/26</c:v>
                </c:pt>
                <c:pt idx="1">
                  <c:v>2026/27</c:v>
                </c:pt>
                <c:pt idx="2">
                  <c:v>2027/28</c:v>
                </c:pt>
                <c:pt idx="3">
                  <c:v>2028/29</c:v>
                </c:pt>
                <c:pt idx="4">
                  <c:v>2029/30</c:v>
                </c:pt>
                <c:pt idx="5">
                  <c:v>2030/31</c:v>
                </c:pt>
                <c:pt idx="6">
                  <c:v>2031/32</c:v>
                </c:pt>
                <c:pt idx="7">
                  <c:v>2032/33</c:v>
                </c:pt>
                <c:pt idx="8">
                  <c:v>2033/34</c:v>
                </c:pt>
                <c:pt idx="9">
                  <c:v>2034/35</c:v>
                </c:pt>
              </c:strCache>
            </c:strRef>
          </c:cat>
          <c:val>
            <c:numRef>
              <c:f>'With unapprotioned Costs (2)'!$B$4:$K$4</c:f>
              <c:numCache>
                <c:formatCode>_-* #,##0,_-;* \(#,##0,\)_-;_-* "-"??_-;_-@_-</c:formatCode>
                <c:ptCount val="10"/>
                <c:pt idx="0">
                  <c:v>0</c:v>
                </c:pt>
                <c:pt idx="1">
                  <c:v>0</c:v>
                </c:pt>
                <c:pt idx="2">
                  <c:v>864655</c:v>
                </c:pt>
                <c:pt idx="3">
                  <c:v>864655</c:v>
                </c:pt>
                <c:pt idx="4">
                  <c:v>864655</c:v>
                </c:pt>
                <c:pt idx="5">
                  <c:v>864655</c:v>
                </c:pt>
                <c:pt idx="6">
                  <c:v>864655</c:v>
                </c:pt>
                <c:pt idx="7">
                  <c:v>8137060</c:v>
                </c:pt>
                <c:pt idx="8">
                  <c:v>8137060</c:v>
                </c:pt>
                <c:pt idx="9">
                  <c:v>8137060</c:v>
                </c:pt>
              </c:numCache>
            </c:numRef>
          </c:val>
          <c:extLst>
            <c:ext xmlns:c16="http://schemas.microsoft.com/office/drawing/2014/chart" uri="{C3380CC4-5D6E-409C-BE32-E72D297353CC}">
              <c16:uniqueId val="{00000000-1264-4BD5-BCD5-040A2481D405}"/>
            </c:ext>
          </c:extLst>
        </c:ser>
        <c:ser>
          <c:idx val="2"/>
          <c:order val="2"/>
          <c:tx>
            <c:strRef>
              <c:f>'With unapprotioned Costs (2)'!$A$5</c:f>
              <c:strCache>
                <c:ptCount val="1"/>
                <c:pt idx="0">
                  <c:v>Maintenance &amp; Operational Costs</c:v>
                </c:pt>
              </c:strCache>
            </c:strRef>
          </c:tx>
          <c:spPr>
            <a:solidFill>
              <a:schemeClr val="accent6">
                <a:lumMod val="60000"/>
                <a:lumOff val="40000"/>
              </a:schemeClr>
            </a:solidFill>
            <a:ln>
              <a:noFill/>
            </a:ln>
            <a:effectLst/>
          </c:spPr>
          <c:invertIfNegative val="0"/>
          <c:cat>
            <c:strRef>
              <c:f>'With unapprotioned Costs (2)'!$B$1:$K$1</c:f>
              <c:strCache>
                <c:ptCount val="10"/>
                <c:pt idx="0">
                  <c:v>2025/26</c:v>
                </c:pt>
                <c:pt idx="1">
                  <c:v>2026/27</c:v>
                </c:pt>
                <c:pt idx="2">
                  <c:v>2027/28</c:v>
                </c:pt>
                <c:pt idx="3">
                  <c:v>2028/29</c:v>
                </c:pt>
                <c:pt idx="4">
                  <c:v>2029/30</c:v>
                </c:pt>
                <c:pt idx="5">
                  <c:v>2030/31</c:v>
                </c:pt>
                <c:pt idx="6">
                  <c:v>2031/32</c:v>
                </c:pt>
                <c:pt idx="7">
                  <c:v>2032/33</c:v>
                </c:pt>
                <c:pt idx="8">
                  <c:v>2033/34</c:v>
                </c:pt>
                <c:pt idx="9">
                  <c:v>2034/35</c:v>
                </c:pt>
              </c:strCache>
            </c:strRef>
          </c:cat>
          <c:val>
            <c:numRef>
              <c:f>'With unapprotioned Costs (2)'!$B$5:$K$5</c:f>
              <c:numCache>
                <c:formatCode>_-* #,##0,_-;* \(#,##0,\)_-;_-* "-"??_-;_-@_-</c:formatCode>
                <c:ptCount val="10"/>
                <c:pt idx="0">
                  <c:v>0</c:v>
                </c:pt>
                <c:pt idx="1">
                  <c:v>0</c:v>
                </c:pt>
                <c:pt idx="2">
                  <c:v>732427</c:v>
                </c:pt>
                <c:pt idx="3">
                  <c:v>732427</c:v>
                </c:pt>
                <c:pt idx="4">
                  <c:v>732427</c:v>
                </c:pt>
                <c:pt idx="5">
                  <c:v>732427</c:v>
                </c:pt>
                <c:pt idx="6">
                  <c:v>732427</c:v>
                </c:pt>
                <c:pt idx="7">
                  <c:v>5699337</c:v>
                </c:pt>
                <c:pt idx="8">
                  <c:v>5699337</c:v>
                </c:pt>
                <c:pt idx="9">
                  <c:v>5699337</c:v>
                </c:pt>
              </c:numCache>
            </c:numRef>
          </c:val>
          <c:extLst>
            <c:ext xmlns:c16="http://schemas.microsoft.com/office/drawing/2014/chart" uri="{C3380CC4-5D6E-409C-BE32-E72D297353CC}">
              <c16:uniqueId val="{00000001-1264-4BD5-BCD5-040A2481D405}"/>
            </c:ext>
          </c:extLst>
        </c:ser>
        <c:dLbls>
          <c:showLegendKey val="0"/>
          <c:showVal val="0"/>
          <c:showCatName val="0"/>
          <c:showSerName val="0"/>
          <c:showPercent val="0"/>
          <c:showBubbleSize val="0"/>
        </c:dLbls>
        <c:gapWidth val="219"/>
        <c:overlap val="100"/>
        <c:axId val="1906328992"/>
        <c:axId val="1906346752"/>
        <c:extLst>
          <c:ext xmlns:c15="http://schemas.microsoft.com/office/drawing/2012/chart" uri="{02D57815-91ED-43cb-92C2-25804820EDAC}">
            <c15:filteredBarSeries>
              <c15:ser>
                <c:idx val="0"/>
                <c:order val="0"/>
                <c:tx>
                  <c:strRef>
                    <c:extLst>
                      <c:ext uri="{02D57815-91ED-43cb-92C2-25804820EDAC}">
                        <c15:formulaRef>
                          <c15:sqref>'With unapprotioned Costs (2)'!$A$3</c15:sqref>
                        </c15:formulaRef>
                      </c:ext>
                    </c:extLst>
                    <c:strCache>
                      <c:ptCount val="1"/>
                      <c:pt idx="0">
                        <c:v>Unapportioned Costs</c:v>
                      </c:pt>
                    </c:strCache>
                  </c:strRef>
                </c:tx>
                <c:spPr>
                  <a:solidFill>
                    <a:schemeClr val="accent1">
                      <a:lumMod val="60000"/>
                      <a:lumOff val="40000"/>
                    </a:schemeClr>
                  </a:solidFill>
                  <a:ln>
                    <a:noFill/>
                  </a:ln>
                  <a:effectLst/>
                </c:spPr>
                <c:invertIfNegative val="0"/>
                <c:cat>
                  <c:strRef>
                    <c:extLst>
                      <c:ext uri="{02D57815-91ED-43cb-92C2-25804820EDAC}">
                        <c15:formulaRef>
                          <c15:sqref>'With unapprotioned Costs (2)'!$B$1:$K$1</c15:sqref>
                        </c15:formulaRef>
                      </c:ext>
                    </c:extLst>
                    <c:strCache>
                      <c:ptCount val="10"/>
                      <c:pt idx="0">
                        <c:v>2025/26</c:v>
                      </c:pt>
                      <c:pt idx="1">
                        <c:v>2026/27</c:v>
                      </c:pt>
                      <c:pt idx="2">
                        <c:v>2027/28</c:v>
                      </c:pt>
                      <c:pt idx="3">
                        <c:v>2028/29</c:v>
                      </c:pt>
                      <c:pt idx="4">
                        <c:v>2029/30</c:v>
                      </c:pt>
                      <c:pt idx="5">
                        <c:v>2030/31</c:v>
                      </c:pt>
                      <c:pt idx="6">
                        <c:v>2031/32</c:v>
                      </c:pt>
                      <c:pt idx="7">
                        <c:v>2032/33</c:v>
                      </c:pt>
                      <c:pt idx="8">
                        <c:v>2033/34</c:v>
                      </c:pt>
                      <c:pt idx="9">
                        <c:v>2034/35</c:v>
                      </c:pt>
                    </c:strCache>
                  </c:strRef>
                </c:cat>
                <c:val>
                  <c:numRef>
                    <c:extLst>
                      <c:ext uri="{02D57815-91ED-43cb-92C2-25804820EDAC}">
                        <c15:formulaRef>
                          <c15:sqref>'With unapprotioned Costs (2)'!$B$3:$K$3</c15:sqref>
                        </c15:formulaRef>
                      </c:ext>
                    </c:extLst>
                    <c:numCache>
                      <c:formatCode>_-* #,##0,_-;* \(#,##0,\)_-;_-* "-"??_-;_-@_-</c:formatCode>
                      <c:ptCount val="10"/>
                      <c:pt idx="0">
                        <c:v>13399632.187889287</c:v>
                      </c:pt>
                      <c:pt idx="1">
                        <c:v>13399632.187889287</c:v>
                      </c:pt>
                      <c:pt idx="2">
                        <c:v>13399632.187889287</c:v>
                      </c:pt>
                      <c:pt idx="3">
                        <c:v>13399632.187889287</c:v>
                      </c:pt>
                      <c:pt idx="4">
                        <c:v>13399632.187889287</c:v>
                      </c:pt>
                      <c:pt idx="5">
                        <c:v>13399632.187889287</c:v>
                      </c:pt>
                      <c:pt idx="6">
                        <c:v>13399632.187889287</c:v>
                      </c:pt>
                      <c:pt idx="7">
                        <c:v>13399632.187889287</c:v>
                      </c:pt>
                      <c:pt idx="8">
                        <c:v>13399632.187889287</c:v>
                      </c:pt>
                      <c:pt idx="9">
                        <c:v>13399632.187889287</c:v>
                      </c:pt>
                    </c:numCache>
                  </c:numRef>
                </c:val>
                <c:extLst>
                  <c:ext xmlns:c16="http://schemas.microsoft.com/office/drawing/2014/chart" uri="{C3380CC4-5D6E-409C-BE32-E72D297353CC}">
                    <c16:uniqueId val="{00000003-1264-4BD5-BCD5-040A2481D405}"/>
                  </c:ext>
                </c:extLst>
              </c15:ser>
            </c15:filteredBarSeries>
          </c:ext>
        </c:extLst>
      </c:barChart>
      <c:lineChart>
        <c:grouping val="standard"/>
        <c:varyColors val="0"/>
        <c:ser>
          <c:idx val="3"/>
          <c:order val="3"/>
          <c:tx>
            <c:strRef>
              <c:f>'With unapprotioned Costs (2)'!$A$6</c:f>
              <c:strCache>
                <c:ptCount val="1"/>
                <c:pt idx="0">
                  <c:v>Adopted Surplus/Deficit</c:v>
                </c:pt>
              </c:strCache>
            </c:strRef>
          </c:tx>
          <c:spPr>
            <a:ln w="28575" cap="rnd">
              <a:solidFill>
                <a:schemeClr val="accent3">
                  <a:lumMod val="75000"/>
                </a:schemeClr>
              </a:solidFill>
              <a:round/>
            </a:ln>
            <a:effectLst/>
          </c:spPr>
          <c:marker>
            <c:symbol val="none"/>
          </c:marker>
          <c:cat>
            <c:strRef>
              <c:f>'With unapprotioned Costs (2)'!$B$1:$K$1</c:f>
              <c:strCache>
                <c:ptCount val="10"/>
                <c:pt idx="0">
                  <c:v>2025/26</c:v>
                </c:pt>
                <c:pt idx="1">
                  <c:v>2026/27</c:v>
                </c:pt>
                <c:pt idx="2">
                  <c:v>2027/28</c:v>
                </c:pt>
                <c:pt idx="3">
                  <c:v>2028/29</c:v>
                </c:pt>
                <c:pt idx="4">
                  <c:v>2029/30</c:v>
                </c:pt>
                <c:pt idx="5">
                  <c:v>2030/31</c:v>
                </c:pt>
                <c:pt idx="6">
                  <c:v>2031/32</c:v>
                </c:pt>
                <c:pt idx="7">
                  <c:v>2032/33</c:v>
                </c:pt>
                <c:pt idx="8">
                  <c:v>2033/34</c:v>
                </c:pt>
                <c:pt idx="9">
                  <c:v>2034/35</c:v>
                </c:pt>
              </c:strCache>
            </c:strRef>
          </c:cat>
          <c:val>
            <c:numRef>
              <c:f>'With unapprotioned Costs (2)'!$B$6:$K$6</c:f>
              <c:numCache>
                <c:formatCode>_-* #,##0,_-;* \(#,##0,\)_-;_-* "-"??_-;_-@_-</c:formatCode>
                <c:ptCount val="10"/>
                <c:pt idx="0">
                  <c:v>94202.180000007153</c:v>
                </c:pt>
                <c:pt idx="1">
                  <c:v>1788779.1799999475</c:v>
                </c:pt>
                <c:pt idx="2">
                  <c:v>1747348.7599999905</c:v>
                </c:pt>
                <c:pt idx="3">
                  <c:v>420576.78999990225</c:v>
                </c:pt>
                <c:pt idx="4">
                  <c:v>1727409.8299999833</c:v>
                </c:pt>
                <c:pt idx="5">
                  <c:v>888060.84000009298</c:v>
                </c:pt>
                <c:pt idx="6">
                  <c:v>1984555.409999907</c:v>
                </c:pt>
                <c:pt idx="7">
                  <c:v>1111483.2100000978</c:v>
                </c:pt>
                <c:pt idx="8">
                  <c:v>1999163.8499999046</c:v>
                </c:pt>
                <c:pt idx="9">
                  <c:v>2355025.5199999213</c:v>
                </c:pt>
              </c:numCache>
            </c:numRef>
          </c:val>
          <c:smooth val="0"/>
          <c:extLst>
            <c:ext xmlns:c16="http://schemas.microsoft.com/office/drawing/2014/chart" uri="{C3380CC4-5D6E-409C-BE32-E72D297353CC}">
              <c16:uniqueId val="{00000002-1264-4BD5-BCD5-040A2481D405}"/>
            </c:ext>
          </c:extLst>
        </c:ser>
        <c:dLbls>
          <c:showLegendKey val="0"/>
          <c:showVal val="0"/>
          <c:showCatName val="0"/>
          <c:showSerName val="0"/>
          <c:showPercent val="0"/>
          <c:showBubbleSize val="0"/>
        </c:dLbls>
        <c:marker val="1"/>
        <c:smooth val="0"/>
        <c:axId val="1906328992"/>
        <c:axId val="1906346752"/>
      </c:lineChart>
      <c:catAx>
        <c:axId val="1906328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1906346752"/>
        <c:crosses val="autoZero"/>
        <c:auto val="1"/>
        <c:lblAlgn val="ctr"/>
        <c:lblOffset val="100"/>
        <c:noMultiLvlLbl val="0"/>
      </c:catAx>
      <c:valAx>
        <c:axId val="1906346752"/>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1906328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'With unapprotioned Costs'!$A$3</c:f>
              <c:strCache>
                <c:ptCount val="1"/>
                <c:pt idx="0">
                  <c:v>Unapportioned Costs</c:v>
                </c:pt>
              </c:strCache>
            </c:strRef>
          </c:tx>
          <c:spPr>
            <a:solidFill>
              <a:schemeClr val="accent1">
                <a:lumMod val="60000"/>
                <a:lumOff val="40000"/>
              </a:schemeClr>
            </a:solidFill>
            <a:ln>
              <a:noFill/>
            </a:ln>
            <a:effectLst/>
          </c:spPr>
          <c:invertIfNegative val="0"/>
          <c:cat>
            <c:strRef>
              <c:f>'With unapprotioned Costs'!$B$1:$K$1</c:f>
              <c:strCache>
                <c:ptCount val="10"/>
                <c:pt idx="0">
                  <c:v>2025/26</c:v>
                </c:pt>
                <c:pt idx="1">
                  <c:v>2026/27</c:v>
                </c:pt>
                <c:pt idx="2">
                  <c:v>2027/28</c:v>
                </c:pt>
                <c:pt idx="3">
                  <c:v>2028/29</c:v>
                </c:pt>
                <c:pt idx="4">
                  <c:v>2029/30</c:v>
                </c:pt>
                <c:pt idx="5">
                  <c:v>2030/31</c:v>
                </c:pt>
                <c:pt idx="6">
                  <c:v>2031/32</c:v>
                </c:pt>
                <c:pt idx="7">
                  <c:v>2032/33</c:v>
                </c:pt>
                <c:pt idx="8">
                  <c:v>2033/34</c:v>
                </c:pt>
                <c:pt idx="9">
                  <c:v>2034/35</c:v>
                </c:pt>
              </c:strCache>
            </c:strRef>
          </c:cat>
          <c:val>
            <c:numRef>
              <c:f>'With unapprotioned Costs'!$B$3:$K$3</c:f>
              <c:numCache>
                <c:formatCode>_-* #,##0,_-;* \(#,##0,\)_-;_-* "-"??_-;_-@_-</c:formatCode>
                <c:ptCount val="10"/>
                <c:pt idx="0">
                  <c:v>13399632.187889287</c:v>
                </c:pt>
                <c:pt idx="1">
                  <c:v>13399632.187889287</c:v>
                </c:pt>
                <c:pt idx="2">
                  <c:v>13399632.187889287</c:v>
                </c:pt>
                <c:pt idx="3">
                  <c:v>13399632.187889287</c:v>
                </c:pt>
                <c:pt idx="4">
                  <c:v>13399632.187889287</c:v>
                </c:pt>
                <c:pt idx="5">
                  <c:v>13399632.187889287</c:v>
                </c:pt>
                <c:pt idx="6">
                  <c:v>13399632.187889287</c:v>
                </c:pt>
                <c:pt idx="7">
                  <c:v>13399632.187889287</c:v>
                </c:pt>
                <c:pt idx="8">
                  <c:v>13399632.187889287</c:v>
                </c:pt>
                <c:pt idx="9">
                  <c:v>13399632.187889287</c:v>
                </c:pt>
              </c:numCache>
            </c:numRef>
          </c:val>
          <c:extLst>
            <c:ext xmlns:c16="http://schemas.microsoft.com/office/drawing/2014/chart" uri="{C3380CC4-5D6E-409C-BE32-E72D297353CC}">
              <c16:uniqueId val="{00000000-145B-4A34-96A3-027210FA019A}"/>
            </c:ext>
          </c:extLst>
        </c:ser>
        <c:ser>
          <c:idx val="1"/>
          <c:order val="1"/>
          <c:tx>
            <c:strRef>
              <c:f>'With unapprotioned Costs'!$A$4</c:f>
              <c:strCache>
                <c:ptCount val="1"/>
                <c:pt idx="0">
                  <c:v>Depreciation</c:v>
                </c:pt>
              </c:strCache>
            </c:strRef>
          </c:tx>
          <c:spPr>
            <a:solidFill>
              <a:schemeClr val="accent2">
                <a:lumMod val="60000"/>
                <a:lumOff val="40000"/>
              </a:schemeClr>
            </a:solidFill>
            <a:ln>
              <a:noFill/>
            </a:ln>
            <a:effectLst/>
          </c:spPr>
          <c:invertIfNegative val="0"/>
          <c:cat>
            <c:strRef>
              <c:f>'With unapprotioned Costs'!$B$1:$K$1</c:f>
              <c:strCache>
                <c:ptCount val="10"/>
                <c:pt idx="0">
                  <c:v>2025/26</c:v>
                </c:pt>
                <c:pt idx="1">
                  <c:v>2026/27</c:v>
                </c:pt>
                <c:pt idx="2">
                  <c:v>2027/28</c:v>
                </c:pt>
                <c:pt idx="3">
                  <c:v>2028/29</c:v>
                </c:pt>
                <c:pt idx="4">
                  <c:v>2029/30</c:v>
                </c:pt>
                <c:pt idx="5">
                  <c:v>2030/31</c:v>
                </c:pt>
                <c:pt idx="6">
                  <c:v>2031/32</c:v>
                </c:pt>
                <c:pt idx="7">
                  <c:v>2032/33</c:v>
                </c:pt>
                <c:pt idx="8">
                  <c:v>2033/34</c:v>
                </c:pt>
                <c:pt idx="9">
                  <c:v>2034/35</c:v>
                </c:pt>
              </c:strCache>
            </c:strRef>
          </c:cat>
          <c:val>
            <c:numRef>
              <c:f>'With unapprotioned Costs'!$B$4:$K$4</c:f>
              <c:numCache>
                <c:formatCode>_-* #,##0,_-;* \(#,##0,\)_-;_-* "-"??_-;_-@_-</c:formatCode>
                <c:ptCount val="10"/>
                <c:pt idx="0">
                  <c:v>0</c:v>
                </c:pt>
                <c:pt idx="1">
                  <c:v>0</c:v>
                </c:pt>
                <c:pt idx="2">
                  <c:v>864655</c:v>
                </c:pt>
                <c:pt idx="3">
                  <c:v>864655</c:v>
                </c:pt>
                <c:pt idx="4">
                  <c:v>864655</c:v>
                </c:pt>
                <c:pt idx="5">
                  <c:v>864655</c:v>
                </c:pt>
                <c:pt idx="6">
                  <c:v>864655</c:v>
                </c:pt>
                <c:pt idx="7">
                  <c:v>8137060</c:v>
                </c:pt>
                <c:pt idx="8">
                  <c:v>8137060</c:v>
                </c:pt>
                <c:pt idx="9">
                  <c:v>8137060</c:v>
                </c:pt>
              </c:numCache>
            </c:numRef>
          </c:val>
          <c:extLst>
            <c:ext xmlns:c16="http://schemas.microsoft.com/office/drawing/2014/chart" uri="{C3380CC4-5D6E-409C-BE32-E72D297353CC}">
              <c16:uniqueId val="{00000001-145B-4A34-96A3-027210FA019A}"/>
            </c:ext>
          </c:extLst>
        </c:ser>
        <c:ser>
          <c:idx val="2"/>
          <c:order val="2"/>
          <c:tx>
            <c:strRef>
              <c:f>'With unapprotioned Costs'!$A$5</c:f>
              <c:strCache>
                <c:ptCount val="1"/>
                <c:pt idx="0">
                  <c:v>Maintenance &amp; Operational Costs</c:v>
                </c:pt>
              </c:strCache>
            </c:strRef>
          </c:tx>
          <c:spPr>
            <a:solidFill>
              <a:schemeClr val="accent6">
                <a:lumMod val="60000"/>
                <a:lumOff val="40000"/>
              </a:schemeClr>
            </a:solidFill>
            <a:ln>
              <a:noFill/>
            </a:ln>
            <a:effectLst/>
          </c:spPr>
          <c:invertIfNegative val="0"/>
          <c:cat>
            <c:strRef>
              <c:f>'With unapprotioned Costs'!$B$1:$K$1</c:f>
              <c:strCache>
                <c:ptCount val="10"/>
                <c:pt idx="0">
                  <c:v>2025/26</c:v>
                </c:pt>
                <c:pt idx="1">
                  <c:v>2026/27</c:v>
                </c:pt>
                <c:pt idx="2">
                  <c:v>2027/28</c:v>
                </c:pt>
                <c:pt idx="3">
                  <c:v>2028/29</c:v>
                </c:pt>
                <c:pt idx="4">
                  <c:v>2029/30</c:v>
                </c:pt>
                <c:pt idx="5">
                  <c:v>2030/31</c:v>
                </c:pt>
                <c:pt idx="6">
                  <c:v>2031/32</c:v>
                </c:pt>
                <c:pt idx="7">
                  <c:v>2032/33</c:v>
                </c:pt>
                <c:pt idx="8">
                  <c:v>2033/34</c:v>
                </c:pt>
                <c:pt idx="9">
                  <c:v>2034/35</c:v>
                </c:pt>
              </c:strCache>
            </c:strRef>
          </c:cat>
          <c:val>
            <c:numRef>
              <c:f>'With unapprotioned Costs'!$B$5:$K$5</c:f>
              <c:numCache>
                <c:formatCode>_-* #,##0,_-;* \(#,##0,\)_-;_-* "-"??_-;_-@_-</c:formatCode>
                <c:ptCount val="10"/>
                <c:pt idx="0">
                  <c:v>0</c:v>
                </c:pt>
                <c:pt idx="1">
                  <c:v>0</c:v>
                </c:pt>
                <c:pt idx="2">
                  <c:v>732427</c:v>
                </c:pt>
                <c:pt idx="3">
                  <c:v>732427</c:v>
                </c:pt>
                <c:pt idx="4">
                  <c:v>732427</c:v>
                </c:pt>
                <c:pt idx="5">
                  <c:v>732427</c:v>
                </c:pt>
                <c:pt idx="6">
                  <c:v>732427</c:v>
                </c:pt>
                <c:pt idx="7">
                  <c:v>5699337</c:v>
                </c:pt>
                <c:pt idx="8">
                  <c:v>5699337</c:v>
                </c:pt>
                <c:pt idx="9">
                  <c:v>5699337</c:v>
                </c:pt>
              </c:numCache>
            </c:numRef>
          </c:val>
          <c:extLst>
            <c:ext xmlns:c16="http://schemas.microsoft.com/office/drawing/2014/chart" uri="{C3380CC4-5D6E-409C-BE32-E72D297353CC}">
              <c16:uniqueId val="{00000002-145B-4A34-96A3-027210FA019A}"/>
            </c:ext>
          </c:extLst>
        </c:ser>
        <c:dLbls>
          <c:showLegendKey val="0"/>
          <c:showVal val="0"/>
          <c:showCatName val="0"/>
          <c:showSerName val="0"/>
          <c:showPercent val="0"/>
          <c:showBubbleSize val="0"/>
        </c:dLbls>
        <c:gapWidth val="219"/>
        <c:overlap val="100"/>
        <c:axId val="1906328992"/>
        <c:axId val="1906346752"/>
      </c:barChart>
      <c:lineChart>
        <c:grouping val="standard"/>
        <c:varyColors val="0"/>
        <c:ser>
          <c:idx val="3"/>
          <c:order val="3"/>
          <c:tx>
            <c:strRef>
              <c:f>'With unapprotioned Costs'!$A$6</c:f>
              <c:strCache>
                <c:ptCount val="1"/>
                <c:pt idx="0">
                  <c:v>Adopted Surplus/Deficit</c:v>
                </c:pt>
              </c:strCache>
            </c:strRef>
          </c:tx>
          <c:spPr>
            <a:ln w="28575" cap="rnd">
              <a:solidFill>
                <a:schemeClr val="accent3">
                  <a:lumMod val="75000"/>
                </a:schemeClr>
              </a:solidFill>
              <a:round/>
            </a:ln>
            <a:effectLst/>
          </c:spPr>
          <c:marker>
            <c:symbol val="none"/>
          </c:marker>
          <c:cat>
            <c:strRef>
              <c:f>'With unapprotioned Costs'!$B$1:$K$1</c:f>
              <c:strCache>
                <c:ptCount val="10"/>
                <c:pt idx="0">
                  <c:v>2025/26</c:v>
                </c:pt>
                <c:pt idx="1">
                  <c:v>2026/27</c:v>
                </c:pt>
                <c:pt idx="2">
                  <c:v>2027/28</c:v>
                </c:pt>
                <c:pt idx="3">
                  <c:v>2028/29</c:v>
                </c:pt>
                <c:pt idx="4">
                  <c:v>2029/30</c:v>
                </c:pt>
                <c:pt idx="5">
                  <c:v>2030/31</c:v>
                </c:pt>
                <c:pt idx="6">
                  <c:v>2031/32</c:v>
                </c:pt>
                <c:pt idx="7">
                  <c:v>2032/33</c:v>
                </c:pt>
                <c:pt idx="8">
                  <c:v>2033/34</c:v>
                </c:pt>
                <c:pt idx="9">
                  <c:v>2034/35</c:v>
                </c:pt>
              </c:strCache>
            </c:strRef>
          </c:cat>
          <c:val>
            <c:numRef>
              <c:f>'With unapprotioned Costs'!$B$6:$K$6</c:f>
              <c:numCache>
                <c:formatCode>_-* #,##0,_-;* \(#,##0,\)_-;_-* "-"??_-;_-@_-</c:formatCode>
                <c:ptCount val="10"/>
                <c:pt idx="0">
                  <c:v>94202.180000007153</c:v>
                </c:pt>
                <c:pt idx="1">
                  <c:v>1788779.1799999475</c:v>
                </c:pt>
                <c:pt idx="2">
                  <c:v>1747348.7599999905</c:v>
                </c:pt>
                <c:pt idx="3">
                  <c:v>420576.78999990225</c:v>
                </c:pt>
                <c:pt idx="4">
                  <c:v>1727409.8299999833</c:v>
                </c:pt>
                <c:pt idx="5">
                  <c:v>888060.84000009298</c:v>
                </c:pt>
                <c:pt idx="6">
                  <c:v>1984555.409999907</c:v>
                </c:pt>
                <c:pt idx="7">
                  <c:v>1111483.2100000978</c:v>
                </c:pt>
                <c:pt idx="8">
                  <c:v>1999163.8499999046</c:v>
                </c:pt>
                <c:pt idx="9">
                  <c:v>2355025.5199999213</c:v>
                </c:pt>
              </c:numCache>
            </c:numRef>
          </c:val>
          <c:smooth val="0"/>
          <c:extLst>
            <c:ext xmlns:c16="http://schemas.microsoft.com/office/drawing/2014/chart" uri="{C3380CC4-5D6E-409C-BE32-E72D297353CC}">
              <c16:uniqueId val="{00000003-145B-4A34-96A3-027210FA019A}"/>
            </c:ext>
          </c:extLst>
        </c:ser>
        <c:dLbls>
          <c:showLegendKey val="0"/>
          <c:showVal val="0"/>
          <c:showCatName val="0"/>
          <c:showSerName val="0"/>
          <c:showPercent val="0"/>
          <c:showBubbleSize val="0"/>
        </c:dLbls>
        <c:marker val="1"/>
        <c:smooth val="0"/>
        <c:axId val="1906328992"/>
        <c:axId val="1906346752"/>
      </c:lineChart>
      <c:catAx>
        <c:axId val="1906328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1906346752"/>
        <c:crosses val="autoZero"/>
        <c:auto val="1"/>
        <c:lblAlgn val="ctr"/>
        <c:lblOffset val="100"/>
        <c:noMultiLvlLbl val="0"/>
      </c:catAx>
      <c:valAx>
        <c:axId val="1906346752"/>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1906328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13" tIns="45706" rIns="91413" bIns="45706"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13" tIns="45706" rIns="91413" bIns="45706" rtlCol="0"/>
          <a:lstStyle>
            <a:lvl1pPr algn="r">
              <a:defRPr sz="1200"/>
            </a:lvl1pPr>
          </a:lstStyle>
          <a:p>
            <a:fld id="{9C56F943-3403-4A67-BD57-9384DC0DD543}" type="datetimeFigureOut">
              <a:rPr lang="en-AU" smtClean="0"/>
              <a:t>11/06/2025</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13" tIns="45706" rIns="91413" bIns="45706"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13" tIns="45706" rIns="91413" bIns="457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13" tIns="45706" rIns="91413" bIns="45706"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13" tIns="45706" rIns="91413" bIns="45706" rtlCol="0" anchor="b"/>
          <a:lstStyle>
            <a:lvl1pPr algn="r">
              <a:defRPr sz="1200"/>
            </a:lvl1pPr>
          </a:lstStyle>
          <a:p>
            <a:fld id="{435DF364-5746-4A4C-B4F3-EF5D9747A821}" type="slidenum">
              <a:rPr lang="en-AU" smtClean="0"/>
              <a:t>‹#›</a:t>
            </a:fld>
            <a:endParaRPr lang="en-AU"/>
          </a:p>
        </p:txBody>
      </p:sp>
    </p:spTree>
    <p:extLst>
      <p:ext uri="{BB962C8B-B14F-4D97-AF65-F5344CB8AC3E}">
        <p14:creationId xmlns:p14="http://schemas.microsoft.com/office/powerpoint/2010/main" val="2356427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35DF364-5746-4A4C-B4F3-EF5D9747A821}" type="slidenum">
              <a:rPr lang="en-AU" smtClean="0"/>
              <a:t>2</a:t>
            </a:fld>
            <a:endParaRPr lang="en-AU"/>
          </a:p>
        </p:txBody>
      </p:sp>
    </p:spTree>
    <p:extLst>
      <p:ext uri="{BB962C8B-B14F-4D97-AF65-F5344CB8AC3E}">
        <p14:creationId xmlns:p14="http://schemas.microsoft.com/office/powerpoint/2010/main" val="3256233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Council backlog % for 2023/24 is $29 million. </a:t>
            </a:r>
          </a:p>
          <a:p>
            <a:r>
              <a:rPr lang="en-AU"/>
              <a:t>Essential to work on renewal of assets to limit reactive maintenance costs. </a:t>
            </a:r>
          </a:p>
        </p:txBody>
      </p:sp>
      <p:sp>
        <p:nvSpPr>
          <p:cNvPr id="4" name="Slide Number Placeholder 3"/>
          <p:cNvSpPr>
            <a:spLocks noGrp="1"/>
          </p:cNvSpPr>
          <p:nvPr>
            <p:ph type="sldNum" sz="quarter" idx="5"/>
          </p:nvPr>
        </p:nvSpPr>
        <p:spPr/>
        <p:txBody>
          <a:bodyPr/>
          <a:lstStyle/>
          <a:p>
            <a:fld id="{435DF364-5746-4A4C-B4F3-EF5D9747A821}" type="slidenum">
              <a:rPr lang="en-AU" smtClean="0"/>
              <a:t>13</a:t>
            </a:fld>
            <a:endParaRPr lang="en-AU"/>
          </a:p>
        </p:txBody>
      </p:sp>
    </p:spTree>
    <p:extLst>
      <p:ext uri="{BB962C8B-B14F-4D97-AF65-F5344CB8AC3E}">
        <p14:creationId xmlns:p14="http://schemas.microsoft.com/office/powerpoint/2010/main" val="1215049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66B55-082E-98B6-91BC-4E94076FB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964C0D-51A7-C097-1E2F-2E91BCC4B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483BDC-A474-C952-F10C-5B6A7DC079CA}"/>
              </a:ext>
            </a:extLst>
          </p:cNvPr>
          <p:cNvSpPr>
            <a:spLocks noGrp="1"/>
          </p:cNvSpPr>
          <p:nvPr>
            <p:ph type="body" idx="1"/>
          </p:nvPr>
        </p:nvSpPr>
        <p:spPr/>
        <p:txBody>
          <a:bodyPr/>
          <a:lstStyle/>
          <a:p>
            <a:r>
              <a:rPr lang="en-AU" dirty="0"/>
              <a:t>Reserves are invested to gain interest. Council have an investment consultant that assists with where Council can invest funds and each month it is required by the Local Government Act that Council provide a monthly investment report to Council. </a:t>
            </a:r>
          </a:p>
          <a:p>
            <a:endParaRPr lang="en-AU" dirty="0"/>
          </a:p>
          <a:p>
            <a:r>
              <a:rPr lang="en-AU" dirty="0"/>
              <a:t>Developer Contributions – 7.11 contributions paid on plans</a:t>
            </a:r>
          </a:p>
          <a:p>
            <a:r>
              <a:rPr lang="en-AU" dirty="0"/>
              <a:t>Grants – Grants received in advance like mentioned above </a:t>
            </a:r>
            <a:r>
              <a:rPr lang="en-AU" dirty="0" err="1"/>
              <a:t>GreenWay</a:t>
            </a:r>
            <a:r>
              <a:rPr lang="en-AU" dirty="0"/>
              <a:t> etc</a:t>
            </a:r>
          </a:p>
          <a:p>
            <a:r>
              <a:rPr lang="en-AU" dirty="0"/>
              <a:t>Domestic Waste Reserve – Only used on waste services</a:t>
            </a:r>
          </a:p>
          <a:p>
            <a:r>
              <a:rPr lang="en-AU" dirty="0"/>
              <a:t>Stormwater Levy – part of the rates, charge landowners $25 and for stormwater renewal </a:t>
            </a:r>
          </a:p>
          <a:p>
            <a:endParaRPr lang="en-AU" dirty="0"/>
          </a:p>
          <a:p>
            <a:r>
              <a:rPr lang="en-AU" dirty="0"/>
              <a:t>Employee Leave Entitlements – Reserve set aside to fund provision of leave entitlements</a:t>
            </a:r>
          </a:p>
          <a:p>
            <a:r>
              <a:rPr lang="en-AU" dirty="0"/>
              <a:t>Investment property reserve – held to purchase investment properties to generate income after Tyne Container sale</a:t>
            </a:r>
          </a:p>
          <a:p>
            <a:pPr defTabSz="914126">
              <a:defRPr/>
            </a:pPr>
            <a:r>
              <a:rPr lang="en-AU" dirty="0"/>
              <a:t>Infrastructure renewal reserve - funding aside for urgent capital works</a:t>
            </a:r>
          </a:p>
          <a:p>
            <a:pPr defTabSz="914126">
              <a:defRPr/>
            </a:pPr>
            <a:r>
              <a:rPr lang="en-AU" dirty="0"/>
              <a:t>Depreciation Reserve – Every dollar of depreciation is set aside for the reserve to fund essential renewal of assets. </a:t>
            </a:r>
          </a:p>
          <a:p>
            <a:endParaRPr lang="en-AU" dirty="0"/>
          </a:p>
        </p:txBody>
      </p:sp>
      <p:sp>
        <p:nvSpPr>
          <p:cNvPr id="4" name="Slide Number Placeholder 3">
            <a:extLst>
              <a:ext uri="{FF2B5EF4-FFF2-40B4-BE49-F238E27FC236}">
                <a16:creationId xmlns:a16="http://schemas.microsoft.com/office/drawing/2014/main" id="{17A2F252-741A-2752-F019-16684CDA9124}"/>
              </a:ext>
            </a:extLst>
          </p:cNvPr>
          <p:cNvSpPr>
            <a:spLocks noGrp="1"/>
          </p:cNvSpPr>
          <p:nvPr>
            <p:ph type="sldNum" sz="quarter" idx="5"/>
          </p:nvPr>
        </p:nvSpPr>
        <p:spPr/>
        <p:txBody>
          <a:bodyPr/>
          <a:lstStyle/>
          <a:p>
            <a:fld id="{435DF364-5746-4A4C-B4F3-EF5D9747A821}" type="slidenum">
              <a:rPr lang="en-AU" smtClean="0"/>
              <a:t>15</a:t>
            </a:fld>
            <a:endParaRPr lang="en-AU"/>
          </a:p>
        </p:txBody>
      </p:sp>
    </p:spTree>
    <p:extLst>
      <p:ext uri="{BB962C8B-B14F-4D97-AF65-F5344CB8AC3E}">
        <p14:creationId xmlns:p14="http://schemas.microsoft.com/office/powerpoint/2010/main" val="1651275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Slide from a presentation to Councillors – key point is developer contributions funds a portion of capital works – Council still need to find other funding types to fund remaining items in plans. </a:t>
            </a:r>
          </a:p>
        </p:txBody>
      </p:sp>
      <p:sp>
        <p:nvSpPr>
          <p:cNvPr id="4" name="Slide Number Placeholder 3"/>
          <p:cNvSpPr>
            <a:spLocks noGrp="1"/>
          </p:cNvSpPr>
          <p:nvPr>
            <p:ph type="sldNum" sz="quarter" idx="5"/>
          </p:nvPr>
        </p:nvSpPr>
        <p:spPr/>
        <p:txBody>
          <a:bodyPr/>
          <a:lstStyle/>
          <a:p>
            <a:fld id="{435DF364-5746-4A4C-B4F3-EF5D9747A821}" type="slidenum">
              <a:rPr lang="en-AU" smtClean="0"/>
              <a:t>16</a:t>
            </a:fld>
            <a:endParaRPr lang="en-AU"/>
          </a:p>
        </p:txBody>
      </p:sp>
    </p:spTree>
    <p:extLst>
      <p:ext uri="{BB962C8B-B14F-4D97-AF65-F5344CB8AC3E}">
        <p14:creationId xmlns:p14="http://schemas.microsoft.com/office/powerpoint/2010/main" val="1985037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i="1" dirty="0">
                <a:effectLst/>
                <a:latin typeface="Aptos" panose="020B0004020202020204" pitchFamily="34" charset="0"/>
                <a:ea typeface="Times New Roman" panose="02020603050405020304" pitchFamily="18" charset="0"/>
                <a:cs typeface="Aptos" panose="020B0004020202020204" pitchFamily="34" charset="0"/>
              </a:rPr>
              <a:t>that the black and white bars… the black component indicates anticipated funding from new development, the white component relates to the Infrastructure Funding</a:t>
            </a:r>
            <a:r>
              <a:rPr lang="en-AU" sz="1800" dirty="0">
                <a:effectLst/>
                <a:latin typeface="Aptos" panose="020B0004020202020204" pitchFamily="34" charset="0"/>
                <a:ea typeface="Times New Roman" panose="02020603050405020304" pitchFamily="18" charset="0"/>
                <a:cs typeface="Aptos" panose="020B0004020202020204" pitchFamily="34" charset="0"/>
              </a:rPr>
              <a:t> </a:t>
            </a:r>
            <a:r>
              <a:rPr lang="en-AU" sz="1800" i="1" dirty="0">
                <a:effectLst/>
                <a:latin typeface="Aptos" panose="020B0004020202020204" pitchFamily="34" charset="0"/>
                <a:ea typeface="Times New Roman" panose="02020603050405020304" pitchFamily="18" charset="0"/>
                <a:cs typeface="Aptos" panose="020B0004020202020204" pitchFamily="34" charset="0"/>
              </a:rPr>
              <a:t>Gap</a:t>
            </a:r>
            <a:endParaRPr lang="en-AU" dirty="0"/>
          </a:p>
          <a:p>
            <a:endParaRPr lang="en-AU" dirty="0"/>
          </a:p>
          <a:p>
            <a:r>
              <a:rPr lang="en-AU" dirty="0"/>
              <a:t>Slide from a presentation to Councillors – key point is developer contributions funds a portion of capital works – Council still need to find other funding types to fund remaining items in plans. </a:t>
            </a:r>
          </a:p>
          <a:p>
            <a:endParaRPr lang="en-AU" dirty="0"/>
          </a:p>
          <a:p>
            <a:endParaRPr lang="en-AU" dirty="0">
              <a:effectLst/>
            </a:endParaRPr>
          </a:p>
          <a:p>
            <a:pPr marL="742950" lvl="1" indent="-285750">
              <a:buFont typeface="Courier New" panose="02070309020205020404" pitchFamily="49" charset="0"/>
              <a:buChar char="o"/>
            </a:pPr>
            <a:r>
              <a:rPr lang="en-AU" sz="1100" dirty="0">
                <a:effectLst/>
                <a:latin typeface="Aptos" panose="020B0004020202020204" pitchFamily="34" charset="0"/>
                <a:ea typeface="Times New Roman" panose="02020603050405020304" pitchFamily="18" charset="0"/>
                <a:cs typeface="Aptos" panose="020B0004020202020204" pitchFamily="34" charset="0"/>
              </a:rPr>
              <a:t>Community Facilities are the hardest to fund! </a:t>
            </a:r>
            <a:endParaRPr lang="en-AU" sz="1100"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Courier New" panose="02070309020205020404" pitchFamily="49" charset="0"/>
              <a:buChar char="o"/>
            </a:pPr>
            <a:r>
              <a:rPr lang="en-AU" sz="1100" dirty="0">
                <a:effectLst/>
                <a:latin typeface="Aptos" panose="020B0004020202020204" pitchFamily="34" charset="0"/>
                <a:ea typeface="Times New Roman" panose="02020603050405020304" pitchFamily="18" charset="0"/>
                <a:cs typeface="Aptos" panose="020B0004020202020204" pitchFamily="34" charset="0"/>
              </a:rPr>
              <a:t>Drainage is not as bad as it looks with Sydney Water also accounting for 25% with the remainder from existing residents (appropriate for our Inner Metro context). </a:t>
            </a:r>
            <a:endParaRPr lang="en-AU" sz="1100" dirty="0">
              <a:effectLst/>
              <a:latin typeface="Aptos" panose="020B0004020202020204" pitchFamily="34" charset="0"/>
              <a:ea typeface="Aptos" panose="020B0004020202020204" pitchFamily="34" charset="0"/>
              <a:cs typeface="Aptos" panose="020B0004020202020204" pitchFamily="34" charset="0"/>
            </a:endParaRPr>
          </a:p>
          <a:p>
            <a:endParaRPr lang="en-AU" dirty="0"/>
          </a:p>
          <a:p>
            <a:endParaRPr lang="en-AU" dirty="0"/>
          </a:p>
        </p:txBody>
      </p:sp>
      <p:sp>
        <p:nvSpPr>
          <p:cNvPr id="4" name="Slide Number Placeholder 3"/>
          <p:cNvSpPr>
            <a:spLocks noGrp="1"/>
          </p:cNvSpPr>
          <p:nvPr>
            <p:ph type="sldNum" sz="quarter" idx="5"/>
          </p:nvPr>
        </p:nvSpPr>
        <p:spPr/>
        <p:txBody>
          <a:bodyPr/>
          <a:lstStyle/>
          <a:p>
            <a:fld id="{435DF364-5746-4A4C-B4F3-EF5D9747A821}" type="slidenum">
              <a:rPr lang="en-AU" smtClean="0"/>
              <a:t>17</a:t>
            </a:fld>
            <a:endParaRPr lang="en-AU"/>
          </a:p>
        </p:txBody>
      </p:sp>
    </p:spTree>
    <p:extLst>
      <p:ext uri="{BB962C8B-B14F-4D97-AF65-F5344CB8AC3E}">
        <p14:creationId xmlns:p14="http://schemas.microsoft.com/office/powerpoint/2010/main" val="2312482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5DF364-5746-4A4C-B4F3-EF5D9747A821}" type="slidenum">
              <a:rPr lang="en-AU" smtClean="0"/>
              <a:t>21</a:t>
            </a:fld>
            <a:endParaRPr lang="en-AU"/>
          </a:p>
        </p:txBody>
      </p:sp>
    </p:spTree>
    <p:extLst>
      <p:ext uri="{BB962C8B-B14F-4D97-AF65-F5344CB8AC3E}">
        <p14:creationId xmlns:p14="http://schemas.microsoft.com/office/powerpoint/2010/main" val="4293879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5DF364-5746-4A4C-B4F3-EF5D9747A821}" type="slidenum">
              <a:rPr lang="en-AU" smtClean="0"/>
              <a:t>22</a:t>
            </a:fld>
            <a:endParaRPr lang="en-AU"/>
          </a:p>
        </p:txBody>
      </p:sp>
    </p:spTree>
    <p:extLst>
      <p:ext uri="{BB962C8B-B14F-4D97-AF65-F5344CB8AC3E}">
        <p14:creationId xmlns:p14="http://schemas.microsoft.com/office/powerpoint/2010/main" val="3113916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5DF364-5746-4A4C-B4F3-EF5D9747A821}" type="slidenum">
              <a:rPr lang="en-AU" smtClean="0"/>
              <a:t>23</a:t>
            </a:fld>
            <a:endParaRPr lang="en-AU"/>
          </a:p>
        </p:txBody>
      </p:sp>
    </p:spTree>
    <p:extLst>
      <p:ext uri="{BB962C8B-B14F-4D97-AF65-F5344CB8AC3E}">
        <p14:creationId xmlns:p14="http://schemas.microsoft.com/office/powerpoint/2010/main" val="1799761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35DF364-5746-4A4C-B4F3-EF5D9747A821}" type="slidenum">
              <a:rPr lang="en-AU" smtClean="0"/>
              <a:t>3</a:t>
            </a:fld>
            <a:endParaRPr lang="en-AU"/>
          </a:p>
        </p:txBody>
      </p:sp>
    </p:spTree>
    <p:extLst>
      <p:ext uri="{BB962C8B-B14F-4D97-AF65-F5344CB8AC3E}">
        <p14:creationId xmlns:p14="http://schemas.microsoft.com/office/powerpoint/2010/main" val="1510650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35DF364-5746-4A4C-B4F3-EF5D9747A821}" type="slidenum">
              <a:rPr lang="en-AU" smtClean="0"/>
              <a:t>5</a:t>
            </a:fld>
            <a:endParaRPr lang="en-AU"/>
          </a:p>
        </p:txBody>
      </p:sp>
    </p:spTree>
    <p:extLst>
      <p:ext uri="{BB962C8B-B14F-4D97-AF65-F5344CB8AC3E}">
        <p14:creationId xmlns:p14="http://schemas.microsoft.com/office/powerpoint/2010/main" val="3197647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26">
              <a:defRPr/>
            </a:pPr>
            <a:r>
              <a:rPr lang="en-AU"/>
              <a:t>General Revenue - </a:t>
            </a:r>
            <a:r>
              <a:rPr lang="en-AU">
                <a:latin typeface="Poppins" panose="00000500000000000000" pitchFamily="2" charset="0"/>
                <a:cs typeface="Poppins" panose="00000500000000000000" pitchFamily="2" charset="0"/>
              </a:rPr>
              <a:t>This includes stormwater levy and net of pensioner subsidies.</a:t>
            </a:r>
          </a:p>
          <a:p>
            <a:pPr defTabSz="914126">
              <a:defRPr/>
            </a:pPr>
            <a:r>
              <a:rPr lang="en-AU"/>
              <a:t>User Charges - </a:t>
            </a:r>
            <a:r>
              <a:rPr lang="en-AU">
                <a:latin typeface="Poppins" panose="00000500000000000000" pitchFamily="2" charset="0"/>
                <a:cs typeface="Poppins" panose="00000500000000000000" pitchFamily="2" charset="0"/>
              </a:rPr>
              <a:t>e.g. Aquatic Facilities, Early Learning Centres, Restoration Fees.</a:t>
            </a:r>
          </a:p>
          <a:p>
            <a:r>
              <a:rPr lang="en-AU"/>
              <a:t>Other Income - </a:t>
            </a:r>
            <a:r>
              <a:rPr lang="en-AU">
                <a:latin typeface="Poppins" panose="00000500000000000000" pitchFamily="2" charset="0"/>
                <a:cs typeface="Poppins" panose="00000500000000000000" pitchFamily="2" charset="0"/>
              </a:rPr>
              <a:t>like parking infringements, fines, street furniture and commissions, rental income</a:t>
            </a:r>
          </a:p>
          <a:p>
            <a:r>
              <a:rPr lang="en-AU">
                <a:latin typeface="Poppins" panose="00000500000000000000" pitchFamily="2" charset="0"/>
                <a:cs typeface="Poppins" panose="00000500000000000000" pitchFamily="2" charset="0"/>
              </a:rPr>
              <a:t>Operating Grants – Financial Assistance Grant, Library Grants, Transport for NSW Block Grants, Environment Grants</a:t>
            </a:r>
          </a:p>
          <a:p>
            <a:r>
              <a:rPr lang="en-AU"/>
              <a:t>Capital grants – Leichhardt Oval, </a:t>
            </a:r>
            <a:r>
              <a:rPr lang="en-AU" err="1"/>
              <a:t>GreenWay</a:t>
            </a:r>
            <a:r>
              <a:rPr lang="en-AU"/>
              <a:t>, roads to Recovery. Local Roads and Capital Infrastructure</a:t>
            </a:r>
          </a:p>
          <a:p>
            <a:endParaRPr lang="en-AU"/>
          </a:p>
          <a:p>
            <a:pPr defTabSz="914126">
              <a:defRPr/>
            </a:pPr>
            <a:r>
              <a:rPr lang="en-AU" b="1">
                <a:latin typeface="Poppins" panose="00000500000000000000" pitchFamily="2" charset="0"/>
                <a:cs typeface="Poppins" panose="00000500000000000000" pitchFamily="2" charset="0"/>
              </a:rPr>
              <a:t>Capital Grants &amp; Contributions </a:t>
            </a:r>
            <a:r>
              <a:rPr lang="en-AU">
                <a:latin typeface="Poppins" panose="00000500000000000000" pitchFamily="2" charset="0"/>
                <a:cs typeface="Poppins" panose="00000500000000000000" pitchFamily="2" charset="0"/>
              </a:rPr>
              <a:t>– Received by Council to complete capital renewal or expansion of Council assets for the community. They are provided by State and Federal Government. Capital Contributions are developer contributions received by Council under section 7.11 plans. </a:t>
            </a:r>
          </a:p>
          <a:p>
            <a:endParaRPr lang="en-AU"/>
          </a:p>
        </p:txBody>
      </p:sp>
      <p:sp>
        <p:nvSpPr>
          <p:cNvPr id="4" name="Slide Number Placeholder 3"/>
          <p:cNvSpPr>
            <a:spLocks noGrp="1"/>
          </p:cNvSpPr>
          <p:nvPr>
            <p:ph type="sldNum" sz="quarter" idx="5"/>
          </p:nvPr>
        </p:nvSpPr>
        <p:spPr/>
        <p:txBody>
          <a:bodyPr/>
          <a:lstStyle/>
          <a:p>
            <a:fld id="{435DF364-5746-4A4C-B4F3-EF5D9747A821}" type="slidenum">
              <a:rPr lang="en-AU" smtClean="0"/>
              <a:t>6</a:t>
            </a:fld>
            <a:endParaRPr lang="en-AU"/>
          </a:p>
        </p:txBody>
      </p:sp>
    </p:spTree>
    <p:extLst>
      <p:ext uri="{BB962C8B-B14F-4D97-AF65-F5344CB8AC3E}">
        <p14:creationId xmlns:p14="http://schemas.microsoft.com/office/powerpoint/2010/main" val="1448070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Employee Costs – Includes casuals, Employee Leave Entitlements, FBT, Workers Comp, Training</a:t>
            </a:r>
          </a:p>
          <a:p>
            <a:r>
              <a:rPr lang="en-AU"/>
              <a:t>Borrowing Costs – Most significant is Ashfield Aquatic Centre</a:t>
            </a:r>
          </a:p>
          <a:p>
            <a:r>
              <a:rPr lang="en-AU"/>
              <a:t>Materials and Services – Tipping Costs, Contractor Maintenance Costs, Materials and Consumables, Agency Staff, Consultants, Street Lighting Costs, Utilities and Insurance, Legal Fees</a:t>
            </a:r>
          </a:p>
          <a:p>
            <a:r>
              <a:rPr lang="en-AU"/>
              <a:t>Other Expenses – levies e.g. Emergency Services Levy and Waste Levy</a:t>
            </a:r>
          </a:p>
          <a:p>
            <a:r>
              <a:rPr lang="en-AU"/>
              <a:t>Depreciation – Every dollar of depreciation expenditure, Council increases its depreciation reserve to allow for renewal of assets once its due for renewal. </a:t>
            </a:r>
          </a:p>
          <a:p>
            <a:endParaRPr lang="en-AU"/>
          </a:p>
        </p:txBody>
      </p:sp>
      <p:sp>
        <p:nvSpPr>
          <p:cNvPr id="4" name="Slide Number Placeholder 3"/>
          <p:cNvSpPr>
            <a:spLocks noGrp="1"/>
          </p:cNvSpPr>
          <p:nvPr>
            <p:ph type="sldNum" sz="quarter" idx="5"/>
          </p:nvPr>
        </p:nvSpPr>
        <p:spPr/>
        <p:txBody>
          <a:bodyPr/>
          <a:lstStyle/>
          <a:p>
            <a:fld id="{435DF364-5746-4A4C-B4F3-EF5D9747A821}" type="slidenum">
              <a:rPr lang="en-AU" smtClean="0"/>
              <a:t>7</a:t>
            </a:fld>
            <a:endParaRPr lang="en-AU"/>
          </a:p>
        </p:txBody>
      </p:sp>
    </p:spTree>
    <p:extLst>
      <p:ext uri="{BB962C8B-B14F-4D97-AF65-F5344CB8AC3E}">
        <p14:creationId xmlns:p14="http://schemas.microsoft.com/office/powerpoint/2010/main" val="3864725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26">
              <a:defRPr/>
            </a:pPr>
            <a:r>
              <a:rPr lang="en-AU">
                <a:latin typeface="Poppins "/>
                <a:cs typeface="Poppins Medium" panose="00000600000000000000" pitchFamily="2" charset="0"/>
              </a:rPr>
              <a:t>The LTFP numbers is information provided with consultation with the workforce management strategy and asset management strategy</a:t>
            </a:r>
          </a:p>
          <a:p>
            <a:pPr defTabSz="914126">
              <a:defRPr/>
            </a:pPr>
            <a:endParaRPr lang="en-AU">
              <a:latin typeface="Poppins "/>
              <a:cs typeface="Poppins Medium" panose="00000600000000000000" pitchFamily="2" charset="0"/>
            </a:endParaRPr>
          </a:p>
          <a:p>
            <a:endParaRPr lang="en-AU"/>
          </a:p>
        </p:txBody>
      </p:sp>
      <p:sp>
        <p:nvSpPr>
          <p:cNvPr id="4" name="Slide Number Placeholder 3"/>
          <p:cNvSpPr>
            <a:spLocks noGrp="1"/>
          </p:cNvSpPr>
          <p:nvPr>
            <p:ph type="sldNum" sz="quarter" idx="5"/>
          </p:nvPr>
        </p:nvSpPr>
        <p:spPr/>
        <p:txBody>
          <a:bodyPr/>
          <a:lstStyle/>
          <a:p>
            <a:fld id="{435DF364-5746-4A4C-B4F3-EF5D9747A821}" type="slidenum">
              <a:rPr lang="en-AU" smtClean="0"/>
              <a:t>8</a:t>
            </a:fld>
            <a:endParaRPr lang="en-AU"/>
          </a:p>
        </p:txBody>
      </p:sp>
    </p:spTree>
    <p:extLst>
      <p:ext uri="{BB962C8B-B14F-4D97-AF65-F5344CB8AC3E}">
        <p14:creationId xmlns:p14="http://schemas.microsoft.com/office/powerpoint/2010/main" val="101437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Key note, IWC has over $420m in expenditure and a fourth relates to capital!</a:t>
            </a:r>
          </a:p>
        </p:txBody>
      </p:sp>
      <p:sp>
        <p:nvSpPr>
          <p:cNvPr id="4" name="Slide Number Placeholder 3"/>
          <p:cNvSpPr>
            <a:spLocks noGrp="1"/>
          </p:cNvSpPr>
          <p:nvPr>
            <p:ph type="sldNum" sz="quarter" idx="5"/>
          </p:nvPr>
        </p:nvSpPr>
        <p:spPr/>
        <p:txBody>
          <a:bodyPr/>
          <a:lstStyle/>
          <a:p>
            <a:fld id="{435DF364-5746-4A4C-B4F3-EF5D9747A821}" type="slidenum">
              <a:rPr lang="en-AU" smtClean="0"/>
              <a:t>9</a:t>
            </a:fld>
            <a:endParaRPr lang="en-AU"/>
          </a:p>
        </p:txBody>
      </p:sp>
    </p:spTree>
    <p:extLst>
      <p:ext uri="{BB962C8B-B14F-4D97-AF65-F5344CB8AC3E}">
        <p14:creationId xmlns:p14="http://schemas.microsoft.com/office/powerpoint/2010/main" val="3401769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Council backlog % for 2023/24 is $29 million. </a:t>
            </a:r>
          </a:p>
          <a:p>
            <a:r>
              <a:rPr lang="en-AU"/>
              <a:t>Essential to work on renewal of assets to limit reactive maintenance costs. </a:t>
            </a:r>
          </a:p>
        </p:txBody>
      </p:sp>
      <p:sp>
        <p:nvSpPr>
          <p:cNvPr id="4" name="Slide Number Placeholder 3"/>
          <p:cNvSpPr>
            <a:spLocks noGrp="1"/>
          </p:cNvSpPr>
          <p:nvPr>
            <p:ph type="sldNum" sz="quarter" idx="5"/>
          </p:nvPr>
        </p:nvSpPr>
        <p:spPr/>
        <p:txBody>
          <a:bodyPr/>
          <a:lstStyle/>
          <a:p>
            <a:fld id="{435DF364-5746-4A4C-B4F3-EF5D9747A821}" type="slidenum">
              <a:rPr lang="en-AU" smtClean="0"/>
              <a:t>11</a:t>
            </a:fld>
            <a:endParaRPr lang="en-AU"/>
          </a:p>
        </p:txBody>
      </p:sp>
    </p:spTree>
    <p:extLst>
      <p:ext uri="{BB962C8B-B14F-4D97-AF65-F5344CB8AC3E}">
        <p14:creationId xmlns:p14="http://schemas.microsoft.com/office/powerpoint/2010/main" val="2275286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Council backlog % for 2023/24 is $29 million. </a:t>
            </a:r>
          </a:p>
          <a:p>
            <a:r>
              <a:rPr lang="en-AU"/>
              <a:t>Essential to work on renewal of assets to limit reactive maintenance costs. </a:t>
            </a:r>
          </a:p>
          <a:p>
            <a:endParaRPr lang="en-AU"/>
          </a:p>
          <a:p>
            <a:r>
              <a:rPr lang="en-AU"/>
              <a:t>Renewal – like for like</a:t>
            </a:r>
          </a:p>
        </p:txBody>
      </p:sp>
      <p:sp>
        <p:nvSpPr>
          <p:cNvPr id="4" name="Slide Number Placeholder 3"/>
          <p:cNvSpPr>
            <a:spLocks noGrp="1"/>
          </p:cNvSpPr>
          <p:nvPr>
            <p:ph type="sldNum" sz="quarter" idx="5"/>
          </p:nvPr>
        </p:nvSpPr>
        <p:spPr/>
        <p:txBody>
          <a:bodyPr/>
          <a:lstStyle/>
          <a:p>
            <a:fld id="{435DF364-5746-4A4C-B4F3-EF5D9747A821}" type="slidenum">
              <a:rPr lang="en-AU" smtClean="0"/>
              <a:t>12</a:t>
            </a:fld>
            <a:endParaRPr lang="en-AU"/>
          </a:p>
        </p:txBody>
      </p:sp>
    </p:spTree>
    <p:extLst>
      <p:ext uri="{BB962C8B-B14F-4D97-AF65-F5344CB8AC3E}">
        <p14:creationId xmlns:p14="http://schemas.microsoft.com/office/powerpoint/2010/main" val="1492036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A480-8568-9712-C6FE-D88E9E099F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89362AC-9C3A-7117-72A2-945C3021DE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0CD819A-A220-1EC5-31AF-968B16068E10}"/>
              </a:ext>
            </a:extLst>
          </p:cNvPr>
          <p:cNvSpPr>
            <a:spLocks noGrp="1"/>
          </p:cNvSpPr>
          <p:nvPr>
            <p:ph type="dt" sz="half" idx="10"/>
          </p:nvPr>
        </p:nvSpPr>
        <p:spPr/>
        <p:txBody>
          <a:bodyPr/>
          <a:lstStyle/>
          <a:p>
            <a:fld id="{B1A1A616-940F-4A58-9C17-6285CCB07F21}" type="datetimeFigureOut">
              <a:rPr lang="en-AU" smtClean="0"/>
              <a:t>11/06/2025</a:t>
            </a:fld>
            <a:endParaRPr lang="en-AU"/>
          </a:p>
        </p:txBody>
      </p:sp>
      <p:sp>
        <p:nvSpPr>
          <p:cNvPr id="5" name="Footer Placeholder 4">
            <a:extLst>
              <a:ext uri="{FF2B5EF4-FFF2-40B4-BE49-F238E27FC236}">
                <a16:creationId xmlns:a16="http://schemas.microsoft.com/office/drawing/2014/main" id="{F7834B30-75C3-A5F4-84C0-719CF8ADD90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32F71BA-B32D-6684-80CC-F5662FA9BC39}"/>
              </a:ext>
            </a:extLst>
          </p:cNvPr>
          <p:cNvSpPr>
            <a:spLocks noGrp="1"/>
          </p:cNvSpPr>
          <p:nvPr>
            <p:ph type="sldNum" sz="quarter" idx="12"/>
          </p:nvPr>
        </p:nvSpPr>
        <p:spPr/>
        <p:txBody>
          <a:bodyPr/>
          <a:lstStyle/>
          <a:p>
            <a:fld id="{E0526D84-CEF6-4FCD-8115-4E0C96D28A4D}" type="slidenum">
              <a:rPr lang="en-AU" smtClean="0"/>
              <a:t>‹#›</a:t>
            </a:fld>
            <a:endParaRPr lang="en-AU"/>
          </a:p>
        </p:txBody>
      </p:sp>
    </p:spTree>
    <p:extLst>
      <p:ext uri="{BB962C8B-B14F-4D97-AF65-F5344CB8AC3E}">
        <p14:creationId xmlns:p14="http://schemas.microsoft.com/office/powerpoint/2010/main" val="2407661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0397-37C7-D9B9-390F-011DDC44167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0E202EB-EFB7-9B16-F33B-F92E3AFAF6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36214F9-7318-7CB7-21C2-D2A2D01D6FA1}"/>
              </a:ext>
            </a:extLst>
          </p:cNvPr>
          <p:cNvSpPr>
            <a:spLocks noGrp="1"/>
          </p:cNvSpPr>
          <p:nvPr>
            <p:ph type="dt" sz="half" idx="10"/>
          </p:nvPr>
        </p:nvSpPr>
        <p:spPr/>
        <p:txBody>
          <a:bodyPr/>
          <a:lstStyle/>
          <a:p>
            <a:fld id="{B1A1A616-940F-4A58-9C17-6285CCB07F21}" type="datetimeFigureOut">
              <a:rPr lang="en-AU" smtClean="0"/>
              <a:t>11/06/2025</a:t>
            </a:fld>
            <a:endParaRPr lang="en-AU"/>
          </a:p>
        </p:txBody>
      </p:sp>
      <p:sp>
        <p:nvSpPr>
          <p:cNvPr id="5" name="Footer Placeholder 4">
            <a:extLst>
              <a:ext uri="{FF2B5EF4-FFF2-40B4-BE49-F238E27FC236}">
                <a16:creationId xmlns:a16="http://schemas.microsoft.com/office/drawing/2014/main" id="{71522FA0-82F0-9342-C850-7A5B64A83AE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5493A2C-3253-179F-6ACC-45E8D5CA1D6C}"/>
              </a:ext>
            </a:extLst>
          </p:cNvPr>
          <p:cNvSpPr>
            <a:spLocks noGrp="1"/>
          </p:cNvSpPr>
          <p:nvPr>
            <p:ph type="sldNum" sz="quarter" idx="12"/>
          </p:nvPr>
        </p:nvSpPr>
        <p:spPr/>
        <p:txBody>
          <a:bodyPr/>
          <a:lstStyle/>
          <a:p>
            <a:fld id="{E0526D84-CEF6-4FCD-8115-4E0C96D28A4D}" type="slidenum">
              <a:rPr lang="en-AU" smtClean="0"/>
              <a:t>‹#›</a:t>
            </a:fld>
            <a:endParaRPr lang="en-AU"/>
          </a:p>
        </p:txBody>
      </p:sp>
    </p:spTree>
    <p:extLst>
      <p:ext uri="{BB962C8B-B14F-4D97-AF65-F5344CB8AC3E}">
        <p14:creationId xmlns:p14="http://schemas.microsoft.com/office/powerpoint/2010/main" val="3544770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B75FA7-07FC-54A1-5592-02F3286957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9CC858E-8E71-5B16-746D-9B4D05255C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EFDB23C-FDCE-C38B-A414-78119F083A26}"/>
              </a:ext>
            </a:extLst>
          </p:cNvPr>
          <p:cNvSpPr>
            <a:spLocks noGrp="1"/>
          </p:cNvSpPr>
          <p:nvPr>
            <p:ph type="dt" sz="half" idx="10"/>
          </p:nvPr>
        </p:nvSpPr>
        <p:spPr/>
        <p:txBody>
          <a:bodyPr/>
          <a:lstStyle/>
          <a:p>
            <a:fld id="{B1A1A616-940F-4A58-9C17-6285CCB07F21}" type="datetimeFigureOut">
              <a:rPr lang="en-AU" smtClean="0"/>
              <a:t>11/06/2025</a:t>
            </a:fld>
            <a:endParaRPr lang="en-AU"/>
          </a:p>
        </p:txBody>
      </p:sp>
      <p:sp>
        <p:nvSpPr>
          <p:cNvPr id="5" name="Footer Placeholder 4">
            <a:extLst>
              <a:ext uri="{FF2B5EF4-FFF2-40B4-BE49-F238E27FC236}">
                <a16:creationId xmlns:a16="http://schemas.microsoft.com/office/drawing/2014/main" id="{B1E4F688-8667-55AF-6CEA-2DC3F739DC7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8B61B9D-C9ED-9802-3212-12166C4BDF9E}"/>
              </a:ext>
            </a:extLst>
          </p:cNvPr>
          <p:cNvSpPr>
            <a:spLocks noGrp="1"/>
          </p:cNvSpPr>
          <p:nvPr>
            <p:ph type="sldNum" sz="quarter" idx="12"/>
          </p:nvPr>
        </p:nvSpPr>
        <p:spPr/>
        <p:txBody>
          <a:bodyPr/>
          <a:lstStyle/>
          <a:p>
            <a:fld id="{E0526D84-CEF6-4FCD-8115-4E0C96D28A4D}" type="slidenum">
              <a:rPr lang="en-AU" smtClean="0"/>
              <a:t>‹#›</a:t>
            </a:fld>
            <a:endParaRPr lang="en-AU"/>
          </a:p>
        </p:txBody>
      </p:sp>
    </p:spTree>
    <p:extLst>
      <p:ext uri="{BB962C8B-B14F-4D97-AF65-F5344CB8AC3E}">
        <p14:creationId xmlns:p14="http://schemas.microsoft.com/office/powerpoint/2010/main" val="3081824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EDD800AB-F0AC-4351-8F9A-AA805A40B691}"/>
              </a:ext>
            </a:extLst>
          </p:cNvPr>
          <p:cNvSpPr>
            <a:spLocks noGrp="1"/>
          </p:cNvSpPr>
          <p:nvPr>
            <p:ph idx="1" hasCustomPrompt="1"/>
          </p:nvPr>
        </p:nvSpPr>
        <p:spPr>
          <a:xfrm>
            <a:off x="345989" y="1430210"/>
            <a:ext cx="10783330" cy="695155"/>
          </a:xfrm>
          <a:prstGeom prst="rect">
            <a:avLst/>
          </a:prstGeom>
        </p:spPr>
        <p:txBody>
          <a:bodyPr vert="horz" lIns="91440" tIns="45720" rIns="91440" bIns="45720" rtlCol="0" anchor="b">
            <a:normAutofit/>
          </a:bodyPr>
          <a:lstStyle>
            <a:lvl1pPr marL="0" indent="0">
              <a:buNone/>
              <a:defRPr lang="en-US" sz="2800" dirty="0" smtClean="0">
                <a:latin typeface="Poppins Medium" panose="00000600000000000000" pitchFamily="2" charset="0"/>
                <a:cs typeface="Poppins Medium" panose="00000600000000000000" pitchFamily="2" charset="0"/>
              </a:defRPr>
            </a:lvl1pPr>
            <a:lvl5pPr marL="1828800" indent="0">
              <a:buNone/>
              <a:defRPr/>
            </a:lvl5pPr>
          </a:lstStyle>
          <a:p>
            <a:pPr lvl="0"/>
            <a:r>
              <a:rPr lang="en-US"/>
              <a:t>Headline</a:t>
            </a:r>
          </a:p>
        </p:txBody>
      </p:sp>
      <p:sp>
        <p:nvSpPr>
          <p:cNvPr id="15" name="Text Placeholder 2">
            <a:extLst>
              <a:ext uri="{FF2B5EF4-FFF2-40B4-BE49-F238E27FC236}">
                <a16:creationId xmlns:a16="http://schemas.microsoft.com/office/drawing/2014/main" id="{7FA2679C-C189-4EB4-B5D9-FF6C94289354}"/>
              </a:ext>
            </a:extLst>
          </p:cNvPr>
          <p:cNvSpPr>
            <a:spLocks noGrp="1"/>
          </p:cNvSpPr>
          <p:nvPr>
            <p:ph idx="11" hasCustomPrompt="1"/>
          </p:nvPr>
        </p:nvSpPr>
        <p:spPr>
          <a:xfrm>
            <a:off x="345989" y="2253994"/>
            <a:ext cx="5038811" cy="3323022"/>
          </a:xfrm>
          <a:prstGeom prst="rect">
            <a:avLst/>
          </a:prstGeom>
        </p:spPr>
        <p:txBody>
          <a:bodyPr vert="horz" lIns="91440" tIns="45720" rIns="91440" bIns="45720" rtlCol="0" anchor="t">
            <a:noAutofit/>
          </a:bodyPr>
          <a:lstStyle>
            <a:lvl1pPr marL="0" indent="0">
              <a:lnSpc>
                <a:spcPct val="100000"/>
              </a:lnSpc>
              <a:buNone/>
              <a:defRPr lang="en-US" sz="2400" dirty="0" smtClean="0">
                <a:latin typeface="Poppins" panose="00000500000000000000" pitchFamily="2" charset="0"/>
                <a:cs typeface="Poppins" panose="00000500000000000000" pitchFamily="2" charset="0"/>
              </a:defRPr>
            </a:lvl1pPr>
            <a:lvl5pPr marL="1828800" indent="0">
              <a:buNone/>
              <a:defRPr/>
            </a:lvl5pPr>
          </a:lstStyle>
          <a:p>
            <a:pPr lvl="0"/>
            <a:r>
              <a:rPr lang="en-US"/>
              <a:t>Lorem ipsum dolor sit </a:t>
            </a:r>
            <a:r>
              <a:rPr lang="en-US" err="1"/>
              <a:t>amet</a:t>
            </a:r>
            <a:r>
              <a:rPr lang="en-US"/>
              <a:t>, </a:t>
            </a:r>
          </a:p>
          <a:p>
            <a:pPr lvl="0"/>
            <a:r>
              <a:rPr lang="en-US" err="1"/>
              <a:t>eos</a:t>
            </a:r>
            <a:r>
              <a:rPr lang="en-US"/>
              <a:t> </a:t>
            </a:r>
            <a:r>
              <a:rPr lang="en-US" err="1"/>
              <a:t>nibh</a:t>
            </a:r>
            <a:r>
              <a:rPr lang="en-US"/>
              <a:t> </a:t>
            </a:r>
            <a:r>
              <a:rPr lang="en-US" err="1"/>
              <a:t>volutpat</a:t>
            </a:r>
            <a:r>
              <a:rPr lang="en-US"/>
              <a:t> at, </a:t>
            </a:r>
            <a:r>
              <a:rPr lang="en-US" err="1"/>
              <a:t>labores</a:t>
            </a:r>
            <a:r>
              <a:rPr lang="en-US"/>
              <a:t> </a:t>
            </a:r>
            <a:r>
              <a:rPr lang="en-US" err="1"/>
              <a:t>omittam</a:t>
            </a:r>
            <a:r>
              <a:rPr lang="en-US"/>
              <a:t> </a:t>
            </a:r>
            <a:r>
              <a:rPr lang="en-US" err="1"/>
              <a:t>complectitur</a:t>
            </a:r>
            <a:r>
              <a:rPr lang="en-US"/>
              <a:t> </a:t>
            </a:r>
            <a:r>
              <a:rPr lang="en-US" err="1"/>
              <a:t>ea</a:t>
            </a:r>
            <a:r>
              <a:rPr lang="en-US"/>
              <a:t> duo. Ex </a:t>
            </a:r>
            <a:r>
              <a:rPr lang="en-US" err="1"/>
              <a:t>nam</a:t>
            </a:r>
            <a:r>
              <a:rPr lang="en-US"/>
              <a:t> </a:t>
            </a:r>
            <a:r>
              <a:rPr lang="en-US" err="1"/>
              <a:t>legere</a:t>
            </a:r>
            <a:r>
              <a:rPr lang="en-US"/>
              <a:t> </a:t>
            </a:r>
            <a:r>
              <a:rPr lang="en-US" err="1"/>
              <a:t>menandri</a:t>
            </a:r>
            <a:r>
              <a:rPr lang="en-US"/>
              <a:t>, ex </a:t>
            </a:r>
            <a:r>
              <a:rPr lang="en-US" err="1"/>
              <a:t>volutpat</a:t>
            </a:r>
            <a:r>
              <a:rPr lang="en-US"/>
              <a:t> </a:t>
            </a:r>
            <a:r>
              <a:rPr lang="en-US" err="1"/>
              <a:t>conceptam</a:t>
            </a:r>
            <a:r>
              <a:rPr lang="en-US"/>
              <a:t> </a:t>
            </a:r>
            <a:r>
              <a:rPr lang="en-US" err="1"/>
              <a:t>interesset</a:t>
            </a:r>
            <a:r>
              <a:rPr lang="en-US"/>
              <a:t> </a:t>
            </a:r>
            <a:r>
              <a:rPr lang="en-US" err="1"/>
              <a:t>eum</a:t>
            </a:r>
            <a:r>
              <a:rPr lang="en-US"/>
              <a:t>. </a:t>
            </a:r>
            <a:r>
              <a:rPr lang="en-US" err="1"/>
              <a:t>Eum</a:t>
            </a:r>
            <a:r>
              <a:rPr lang="en-US"/>
              <a:t> cu </a:t>
            </a:r>
            <a:r>
              <a:rPr lang="en-US" err="1"/>
              <a:t>enim</a:t>
            </a:r>
            <a:r>
              <a:rPr lang="en-US"/>
              <a:t> </a:t>
            </a:r>
            <a:r>
              <a:rPr lang="en-US" err="1"/>
              <a:t>veritus</a:t>
            </a:r>
            <a:r>
              <a:rPr lang="en-US"/>
              <a:t> </a:t>
            </a:r>
            <a:r>
              <a:rPr lang="en-US" err="1"/>
              <a:t>conceptam</a:t>
            </a:r>
            <a:r>
              <a:rPr lang="en-US"/>
              <a:t>, </a:t>
            </a:r>
            <a:r>
              <a:rPr lang="en-US" err="1"/>
              <a:t>nominati</a:t>
            </a:r>
            <a:r>
              <a:rPr lang="en-US"/>
              <a:t> </a:t>
            </a:r>
            <a:r>
              <a:rPr lang="en-US" err="1"/>
              <a:t>qualisque</a:t>
            </a:r>
            <a:r>
              <a:rPr lang="en-US"/>
              <a:t> sed </a:t>
            </a:r>
            <a:r>
              <a:rPr lang="en-US" err="1"/>
              <a:t>eu</a:t>
            </a:r>
            <a:r>
              <a:rPr lang="en-US"/>
              <a:t>. </a:t>
            </a:r>
          </a:p>
        </p:txBody>
      </p:sp>
      <p:sp>
        <p:nvSpPr>
          <p:cNvPr id="6" name="Text Placeholder 2">
            <a:extLst>
              <a:ext uri="{FF2B5EF4-FFF2-40B4-BE49-F238E27FC236}">
                <a16:creationId xmlns:a16="http://schemas.microsoft.com/office/drawing/2014/main" id="{BFB90F58-59CC-4BAF-AFCF-02F92119E82C}"/>
              </a:ext>
            </a:extLst>
          </p:cNvPr>
          <p:cNvSpPr>
            <a:spLocks noGrp="1"/>
          </p:cNvSpPr>
          <p:nvPr>
            <p:ph idx="12" hasCustomPrompt="1"/>
          </p:nvPr>
        </p:nvSpPr>
        <p:spPr>
          <a:xfrm>
            <a:off x="6103208" y="2253994"/>
            <a:ext cx="5038811" cy="3323022"/>
          </a:xfrm>
          <a:prstGeom prst="rect">
            <a:avLst/>
          </a:prstGeom>
        </p:spPr>
        <p:txBody>
          <a:bodyPr vert="horz" lIns="91440" tIns="45720" rIns="91440" bIns="45720" rtlCol="0" anchor="t">
            <a:noAutofit/>
          </a:bodyPr>
          <a:lstStyle>
            <a:lvl1pPr marL="0" indent="0">
              <a:lnSpc>
                <a:spcPct val="100000"/>
              </a:lnSpc>
              <a:buNone/>
              <a:defRPr lang="en-US" sz="2400" dirty="0" smtClean="0">
                <a:latin typeface="Poppins" panose="00000500000000000000" pitchFamily="2" charset="0"/>
                <a:cs typeface="Poppins" panose="00000500000000000000" pitchFamily="2" charset="0"/>
              </a:defRPr>
            </a:lvl1pPr>
            <a:lvl5pPr marL="1828800" indent="0">
              <a:buNone/>
              <a:defRPr/>
            </a:lvl5pPr>
          </a:lstStyle>
          <a:p>
            <a:pPr lvl="0"/>
            <a:r>
              <a:rPr lang="en-US"/>
              <a:t>Lorem ipsum dolor sit </a:t>
            </a:r>
            <a:r>
              <a:rPr lang="en-US" err="1"/>
              <a:t>amet</a:t>
            </a:r>
            <a:r>
              <a:rPr lang="en-US"/>
              <a:t>, </a:t>
            </a:r>
          </a:p>
          <a:p>
            <a:pPr lvl="0"/>
            <a:r>
              <a:rPr lang="en-US" err="1"/>
              <a:t>eos</a:t>
            </a:r>
            <a:r>
              <a:rPr lang="en-US"/>
              <a:t> </a:t>
            </a:r>
            <a:r>
              <a:rPr lang="en-US" err="1"/>
              <a:t>nibh</a:t>
            </a:r>
            <a:r>
              <a:rPr lang="en-US"/>
              <a:t> </a:t>
            </a:r>
            <a:r>
              <a:rPr lang="en-US" err="1"/>
              <a:t>volutpat</a:t>
            </a:r>
            <a:r>
              <a:rPr lang="en-US"/>
              <a:t> at, </a:t>
            </a:r>
            <a:r>
              <a:rPr lang="en-US" err="1"/>
              <a:t>labores</a:t>
            </a:r>
            <a:r>
              <a:rPr lang="en-US"/>
              <a:t> </a:t>
            </a:r>
            <a:r>
              <a:rPr lang="en-US" err="1"/>
              <a:t>omittam</a:t>
            </a:r>
            <a:r>
              <a:rPr lang="en-US"/>
              <a:t> </a:t>
            </a:r>
            <a:r>
              <a:rPr lang="en-US" err="1"/>
              <a:t>complectitur</a:t>
            </a:r>
            <a:r>
              <a:rPr lang="en-US"/>
              <a:t> </a:t>
            </a:r>
            <a:r>
              <a:rPr lang="en-US" err="1"/>
              <a:t>ea</a:t>
            </a:r>
            <a:r>
              <a:rPr lang="en-US"/>
              <a:t> duo. Ex </a:t>
            </a:r>
            <a:r>
              <a:rPr lang="en-US" err="1"/>
              <a:t>nam</a:t>
            </a:r>
            <a:r>
              <a:rPr lang="en-US"/>
              <a:t> </a:t>
            </a:r>
            <a:r>
              <a:rPr lang="en-US" err="1"/>
              <a:t>legere</a:t>
            </a:r>
            <a:r>
              <a:rPr lang="en-US"/>
              <a:t> </a:t>
            </a:r>
            <a:r>
              <a:rPr lang="en-US" err="1"/>
              <a:t>menandri</a:t>
            </a:r>
            <a:r>
              <a:rPr lang="en-US"/>
              <a:t>, ex </a:t>
            </a:r>
            <a:r>
              <a:rPr lang="en-US" err="1"/>
              <a:t>volutpat</a:t>
            </a:r>
            <a:r>
              <a:rPr lang="en-US"/>
              <a:t> </a:t>
            </a:r>
            <a:r>
              <a:rPr lang="en-US" err="1"/>
              <a:t>conceptam</a:t>
            </a:r>
            <a:r>
              <a:rPr lang="en-US"/>
              <a:t> </a:t>
            </a:r>
            <a:r>
              <a:rPr lang="en-US" err="1"/>
              <a:t>interesset</a:t>
            </a:r>
            <a:r>
              <a:rPr lang="en-US"/>
              <a:t> </a:t>
            </a:r>
            <a:r>
              <a:rPr lang="en-US" err="1"/>
              <a:t>eum</a:t>
            </a:r>
            <a:r>
              <a:rPr lang="en-US"/>
              <a:t>. </a:t>
            </a:r>
            <a:r>
              <a:rPr lang="en-US" err="1"/>
              <a:t>Eum</a:t>
            </a:r>
            <a:r>
              <a:rPr lang="en-US"/>
              <a:t> cu </a:t>
            </a:r>
            <a:r>
              <a:rPr lang="en-US" err="1"/>
              <a:t>enim</a:t>
            </a:r>
            <a:r>
              <a:rPr lang="en-US"/>
              <a:t> </a:t>
            </a:r>
            <a:r>
              <a:rPr lang="en-US" err="1"/>
              <a:t>veritus</a:t>
            </a:r>
            <a:r>
              <a:rPr lang="en-US"/>
              <a:t> </a:t>
            </a:r>
            <a:r>
              <a:rPr lang="en-US" err="1"/>
              <a:t>conceptam</a:t>
            </a:r>
            <a:r>
              <a:rPr lang="en-US"/>
              <a:t>, </a:t>
            </a:r>
            <a:r>
              <a:rPr lang="en-US" err="1"/>
              <a:t>nominati</a:t>
            </a:r>
            <a:r>
              <a:rPr lang="en-US"/>
              <a:t> </a:t>
            </a:r>
            <a:r>
              <a:rPr lang="en-US" err="1"/>
              <a:t>qualisque</a:t>
            </a:r>
            <a:r>
              <a:rPr lang="en-US"/>
              <a:t> sed </a:t>
            </a:r>
            <a:r>
              <a:rPr lang="en-US" err="1"/>
              <a:t>eu</a:t>
            </a:r>
            <a:r>
              <a:rPr lang="en-US"/>
              <a:t>. </a:t>
            </a:r>
          </a:p>
        </p:txBody>
      </p:sp>
      <p:pic>
        <p:nvPicPr>
          <p:cNvPr id="8" name="Graphic 7">
            <a:extLst>
              <a:ext uri="{FF2B5EF4-FFF2-40B4-BE49-F238E27FC236}">
                <a16:creationId xmlns:a16="http://schemas.microsoft.com/office/drawing/2014/main" id="{341C155B-B800-46E5-9DF4-5F51DADBC6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6237955"/>
            <a:ext cx="3600965" cy="437074"/>
          </a:xfrm>
          <a:prstGeom prst="rect">
            <a:avLst/>
          </a:prstGeom>
        </p:spPr>
      </p:pic>
      <p:sp>
        <p:nvSpPr>
          <p:cNvPr id="13" name="Date Placeholder 3">
            <a:extLst>
              <a:ext uri="{FF2B5EF4-FFF2-40B4-BE49-F238E27FC236}">
                <a16:creationId xmlns:a16="http://schemas.microsoft.com/office/drawing/2014/main" id="{8BC1C4F6-00B6-47AA-B2D9-106B4E65CD78}"/>
              </a:ext>
            </a:extLst>
          </p:cNvPr>
          <p:cNvSpPr>
            <a:spLocks noGrp="1"/>
          </p:cNvSpPr>
          <p:nvPr>
            <p:ph type="dt" sz="half" idx="10"/>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14" name="Footer Placeholder 4">
            <a:extLst>
              <a:ext uri="{FF2B5EF4-FFF2-40B4-BE49-F238E27FC236}">
                <a16:creationId xmlns:a16="http://schemas.microsoft.com/office/drawing/2014/main" id="{0844A1EC-4F27-4222-B8BA-17587743CCDB}"/>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Tree>
    <p:extLst>
      <p:ext uri="{BB962C8B-B14F-4D97-AF65-F5344CB8AC3E}">
        <p14:creationId xmlns:p14="http://schemas.microsoft.com/office/powerpoint/2010/main" val="1651831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wo Content">
    <p:bg>
      <p:bgPr>
        <a:solidFill>
          <a:schemeClr val="bg1"/>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EDC5611D-DB0A-41E9-97F1-67D4FE561203}"/>
              </a:ext>
            </a:extLst>
          </p:cNvPr>
          <p:cNvSpPr>
            <a:spLocks noGrp="1"/>
          </p:cNvSpPr>
          <p:nvPr>
            <p:ph type="dt" sz="half" idx="10"/>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10" name="Footer Placeholder 4">
            <a:extLst>
              <a:ext uri="{FF2B5EF4-FFF2-40B4-BE49-F238E27FC236}">
                <a16:creationId xmlns:a16="http://schemas.microsoft.com/office/drawing/2014/main" id="{7F7290C3-55CA-44AA-9100-AA6E09E34E1E}"/>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
        <p:nvSpPr>
          <p:cNvPr id="15" name="Text Placeholder 2">
            <a:extLst>
              <a:ext uri="{FF2B5EF4-FFF2-40B4-BE49-F238E27FC236}">
                <a16:creationId xmlns:a16="http://schemas.microsoft.com/office/drawing/2014/main" id="{7FA2679C-C189-4EB4-B5D9-FF6C94289354}"/>
              </a:ext>
            </a:extLst>
          </p:cNvPr>
          <p:cNvSpPr>
            <a:spLocks noGrp="1"/>
          </p:cNvSpPr>
          <p:nvPr>
            <p:ph idx="11" hasCustomPrompt="1"/>
          </p:nvPr>
        </p:nvSpPr>
        <p:spPr>
          <a:xfrm>
            <a:off x="345989" y="1614616"/>
            <a:ext cx="4308389" cy="3962400"/>
          </a:xfrm>
          <a:prstGeom prst="rect">
            <a:avLst/>
          </a:prstGeom>
        </p:spPr>
        <p:txBody>
          <a:bodyPr vert="horz" lIns="91440" tIns="45720" rIns="91440" bIns="45720" rtlCol="0" anchor="t">
            <a:noAutofit/>
          </a:bodyPr>
          <a:lstStyle>
            <a:lvl1pPr marL="0" indent="0">
              <a:lnSpc>
                <a:spcPct val="100000"/>
              </a:lnSpc>
              <a:buNone/>
              <a:defRPr lang="en-US" sz="2800" dirty="0" smtClean="0">
                <a:latin typeface="Poppins" panose="00000500000000000000" pitchFamily="2" charset="0"/>
                <a:cs typeface="Poppins" panose="00000500000000000000" pitchFamily="2" charset="0"/>
              </a:defRPr>
            </a:lvl1pPr>
            <a:lvl5pPr marL="1828800" indent="0">
              <a:buNone/>
              <a:defRPr/>
            </a:lvl5pPr>
          </a:lstStyle>
          <a:p>
            <a:pPr lvl="0"/>
            <a:r>
              <a:rPr lang="en-US"/>
              <a:t>Enter Agenda Item 1</a:t>
            </a:r>
          </a:p>
          <a:p>
            <a:pPr lvl="0"/>
            <a:r>
              <a:rPr lang="en-US"/>
              <a:t>Enter Agenda Item 2 Enter Agenda Item 3 Enter Agenda Item 4 Enter Agenda Item 5 Enter Agenda Item 6 Enter Agenda Item 7 Enter Agenda Item 8 Enter Agenda Item 9</a:t>
            </a:r>
          </a:p>
        </p:txBody>
      </p:sp>
      <p:pic>
        <p:nvPicPr>
          <p:cNvPr id="8" name="Graphic 7">
            <a:extLst>
              <a:ext uri="{FF2B5EF4-FFF2-40B4-BE49-F238E27FC236}">
                <a16:creationId xmlns:a16="http://schemas.microsoft.com/office/drawing/2014/main" id="{764EAA6C-31CD-4373-A40B-A08FD9E5A2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6218075"/>
            <a:ext cx="3600965" cy="437074"/>
          </a:xfrm>
          <a:prstGeom prst="rect">
            <a:avLst/>
          </a:prstGeom>
        </p:spPr>
      </p:pic>
    </p:spTree>
    <p:extLst>
      <p:ext uri="{BB962C8B-B14F-4D97-AF65-F5344CB8AC3E}">
        <p14:creationId xmlns:p14="http://schemas.microsoft.com/office/powerpoint/2010/main" val="2483866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ection Header">
    <p:bg>
      <p:bgPr>
        <a:solidFill>
          <a:srgbClr val="1156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095F1-6724-4284-AC9F-25539E7AD876}"/>
              </a:ext>
            </a:extLst>
          </p:cNvPr>
          <p:cNvSpPr>
            <a:spLocks noGrp="1"/>
          </p:cNvSpPr>
          <p:nvPr>
            <p:ph type="title" hasCustomPrompt="1"/>
          </p:nvPr>
        </p:nvSpPr>
        <p:spPr>
          <a:xfrm>
            <a:off x="354227" y="2537255"/>
            <a:ext cx="8633254" cy="1054442"/>
          </a:xfrm>
        </p:spPr>
        <p:txBody>
          <a:bodyPr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8000"/>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Section Title</a:t>
            </a:r>
            <a:br>
              <a:rPr lang="en-US"/>
            </a:br>
            <a:endParaRPr lang="en-AU"/>
          </a:p>
        </p:txBody>
      </p:sp>
      <p:sp>
        <p:nvSpPr>
          <p:cNvPr id="8" name="Date Placeholder 3">
            <a:extLst>
              <a:ext uri="{FF2B5EF4-FFF2-40B4-BE49-F238E27FC236}">
                <a16:creationId xmlns:a16="http://schemas.microsoft.com/office/drawing/2014/main" id="{8F3C2889-13CD-44E1-80BF-C45A2461524E}"/>
              </a:ext>
            </a:extLst>
          </p:cNvPr>
          <p:cNvSpPr>
            <a:spLocks noGrp="1"/>
          </p:cNvSpPr>
          <p:nvPr>
            <p:ph type="dt" sz="half" idx="2"/>
          </p:nvPr>
        </p:nvSpPr>
        <p:spPr>
          <a:xfrm>
            <a:off x="237867" y="317414"/>
            <a:ext cx="1682578"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01 January 2020</a:t>
            </a:r>
          </a:p>
        </p:txBody>
      </p:sp>
      <p:sp>
        <p:nvSpPr>
          <p:cNvPr id="9" name="Footer Placeholder 4">
            <a:extLst>
              <a:ext uri="{FF2B5EF4-FFF2-40B4-BE49-F238E27FC236}">
                <a16:creationId xmlns:a16="http://schemas.microsoft.com/office/drawing/2014/main" id="{07E28456-F7AE-4890-80FF-A49E242D3136}"/>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Section or Title</a:t>
            </a:r>
          </a:p>
        </p:txBody>
      </p:sp>
      <p:pic>
        <p:nvPicPr>
          <p:cNvPr id="14" name="Graphic 13">
            <a:extLst>
              <a:ext uri="{FF2B5EF4-FFF2-40B4-BE49-F238E27FC236}">
                <a16:creationId xmlns:a16="http://schemas.microsoft.com/office/drawing/2014/main" id="{C5155D32-1A5B-4AB3-8FFF-2CAED02D7B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1527" y="5875496"/>
            <a:ext cx="3596159" cy="436490"/>
          </a:xfrm>
          <a:prstGeom prst="rect">
            <a:avLst/>
          </a:prstGeom>
        </p:spPr>
      </p:pic>
      <p:sp>
        <p:nvSpPr>
          <p:cNvPr id="12" name="Text Placeholder 2">
            <a:extLst>
              <a:ext uri="{FF2B5EF4-FFF2-40B4-BE49-F238E27FC236}">
                <a16:creationId xmlns:a16="http://schemas.microsoft.com/office/drawing/2014/main" id="{B3E50220-2C6E-407B-A7E5-8DF84F8C56C2}"/>
              </a:ext>
            </a:extLst>
          </p:cNvPr>
          <p:cNvSpPr>
            <a:spLocks noGrp="1"/>
          </p:cNvSpPr>
          <p:nvPr>
            <p:ph idx="1" hasCustomPrompt="1"/>
          </p:nvPr>
        </p:nvSpPr>
        <p:spPr>
          <a:xfrm>
            <a:off x="354227" y="3843208"/>
            <a:ext cx="5055973" cy="1054442"/>
          </a:xfrm>
          <a:prstGeom prst="rect">
            <a:avLst/>
          </a:prstGeom>
        </p:spPr>
        <p:txBody>
          <a:bodyPr vert="horz" lIns="91440" tIns="45720" rIns="91440" bIns="45720" rtlCol="0">
            <a:normAutofit/>
          </a:bodyPr>
          <a:lstStyle>
            <a:lvl1pPr marL="0" indent="0">
              <a:buNone/>
              <a:defRPr sz="2400">
                <a:latin typeface="Poppins "/>
              </a:defRPr>
            </a:lvl1pPr>
            <a:lvl5pPr marL="1828800" indent="0">
              <a:buNone/>
              <a:defRPr/>
            </a:lvl5pPr>
          </a:lstStyle>
          <a:p>
            <a:pPr lvl="0"/>
            <a:r>
              <a:rPr lang="en-US"/>
              <a:t>Subhead if required</a:t>
            </a:r>
          </a:p>
        </p:txBody>
      </p:sp>
    </p:spTree>
    <p:extLst>
      <p:ext uri="{BB962C8B-B14F-4D97-AF65-F5344CB8AC3E}">
        <p14:creationId xmlns:p14="http://schemas.microsoft.com/office/powerpoint/2010/main" val="177241086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Section Header">
    <p:bg>
      <p:bgPr>
        <a:solidFill>
          <a:srgbClr val="66C4AE"/>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05D4B07-AA1A-4C01-836A-C7EBC8291D3E}"/>
              </a:ext>
            </a:extLst>
          </p:cNvPr>
          <p:cNvSpPr>
            <a:spLocks noGrp="1"/>
          </p:cNvSpPr>
          <p:nvPr>
            <p:ph type="title" hasCustomPrompt="1"/>
          </p:nvPr>
        </p:nvSpPr>
        <p:spPr>
          <a:xfrm>
            <a:off x="354227" y="2537255"/>
            <a:ext cx="8633254" cy="1054442"/>
          </a:xfrm>
        </p:spPr>
        <p:txBody>
          <a:bodyPr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8000"/>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Section Title</a:t>
            </a:r>
            <a:br>
              <a:rPr lang="en-US"/>
            </a:br>
            <a:endParaRPr lang="en-AU"/>
          </a:p>
        </p:txBody>
      </p:sp>
      <p:sp>
        <p:nvSpPr>
          <p:cNvPr id="12" name="Date Placeholder 3">
            <a:extLst>
              <a:ext uri="{FF2B5EF4-FFF2-40B4-BE49-F238E27FC236}">
                <a16:creationId xmlns:a16="http://schemas.microsoft.com/office/drawing/2014/main" id="{3998C707-8E9B-450C-828C-48C8A289BCDF}"/>
              </a:ext>
            </a:extLst>
          </p:cNvPr>
          <p:cNvSpPr>
            <a:spLocks noGrp="1"/>
          </p:cNvSpPr>
          <p:nvPr>
            <p:ph type="dt" sz="half" idx="2"/>
          </p:nvPr>
        </p:nvSpPr>
        <p:spPr>
          <a:xfrm>
            <a:off x="237867" y="317414"/>
            <a:ext cx="1682578"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01 January 2020</a:t>
            </a:r>
          </a:p>
        </p:txBody>
      </p:sp>
      <p:sp>
        <p:nvSpPr>
          <p:cNvPr id="13" name="Footer Placeholder 4">
            <a:extLst>
              <a:ext uri="{FF2B5EF4-FFF2-40B4-BE49-F238E27FC236}">
                <a16:creationId xmlns:a16="http://schemas.microsoft.com/office/drawing/2014/main" id="{0DFFFF60-648A-471E-B265-224FD3A0ECFC}"/>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Section or Title</a:t>
            </a:r>
          </a:p>
        </p:txBody>
      </p:sp>
      <p:pic>
        <p:nvPicPr>
          <p:cNvPr id="16" name="Graphic 15">
            <a:extLst>
              <a:ext uri="{FF2B5EF4-FFF2-40B4-BE49-F238E27FC236}">
                <a16:creationId xmlns:a16="http://schemas.microsoft.com/office/drawing/2014/main" id="{E18CE0D6-C3DF-4DA2-870D-5D00D1F0CA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1527" y="5875496"/>
            <a:ext cx="3596159" cy="436490"/>
          </a:xfrm>
          <a:prstGeom prst="rect">
            <a:avLst/>
          </a:prstGeom>
        </p:spPr>
      </p:pic>
      <p:sp>
        <p:nvSpPr>
          <p:cNvPr id="18" name="Text Placeholder 2">
            <a:extLst>
              <a:ext uri="{FF2B5EF4-FFF2-40B4-BE49-F238E27FC236}">
                <a16:creationId xmlns:a16="http://schemas.microsoft.com/office/drawing/2014/main" id="{07A8C1AC-ABD1-44AA-B88D-A200C144110D}"/>
              </a:ext>
            </a:extLst>
          </p:cNvPr>
          <p:cNvSpPr>
            <a:spLocks noGrp="1"/>
          </p:cNvSpPr>
          <p:nvPr>
            <p:ph idx="1" hasCustomPrompt="1"/>
          </p:nvPr>
        </p:nvSpPr>
        <p:spPr>
          <a:xfrm>
            <a:off x="354227" y="3843208"/>
            <a:ext cx="5017873" cy="1054442"/>
          </a:xfrm>
          <a:prstGeom prst="rect">
            <a:avLst/>
          </a:prstGeom>
        </p:spPr>
        <p:txBody>
          <a:bodyPr vert="horz" lIns="91440" tIns="45720" rIns="91440" bIns="45720" rtlCol="0">
            <a:normAutofit/>
          </a:bodyPr>
          <a:lstStyle>
            <a:lvl1pPr marL="0" indent="0">
              <a:buNone/>
              <a:defRPr sz="2400">
                <a:latin typeface="Poppins" panose="00000500000000000000" pitchFamily="2" charset="0"/>
                <a:cs typeface="Poppins" panose="00000500000000000000" pitchFamily="2" charset="0"/>
              </a:defRPr>
            </a:lvl1pPr>
            <a:lvl5pPr marL="1828800" indent="0">
              <a:buNone/>
              <a:defRPr>
                <a:latin typeface="Poppins" panose="00000500000000000000" pitchFamily="2" charset="0"/>
                <a:cs typeface="Poppins" panose="00000500000000000000" pitchFamily="2" charset="0"/>
              </a:defRPr>
            </a:lvl5pPr>
          </a:lstStyle>
          <a:p>
            <a:pPr lvl="0"/>
            <a:r>
              <a:rPr lang="en-US"/>
              <a:t>Subhead if required</a:t>
            </a:r>
          </a:p>
          <a:p>
            <a:pPr lvl="4"/>
            <a:endParaRPr lang="en-AU"/>
          </a:p>
        </p:txBody>
      </p:sp>
    </p:spTree>
    <p:extLst>
      <p:ext uri="{BB962C8B-B14F-4D97-AF65-F5344CB8AC3E}">
        <p14:creationId xmlns:p14="http://schemas.microsoft.com/office/powerpoint/2010/main" val="182511058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E00F2-B37D-F797-ADFC-82C320BE113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9AACFF3-4E39-FE3D-6CCB-119398CEF3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9586472-5FFE-8013-A248-2C69456C225B}"/>
              </a:ext>
            </a:extLst>
          </p:cNvPr>
          <p:cNvSpPr>
            <a:spLocks noGrp="1"/>
          </p:cNvSpPr>
          <p:nvPr>
            <p:ph type="dt" sz="half" idx="10"/>
          </p:nvPr>
        </p:nvSpPr>
        <p:spPr/>
        <p:txBody>
          <a:bodyPr/>
          <a:lstStyle/>
          <a:p>
            <a:fld id="{B1A1A616-940F-4A58-9C17-6285CCB07F21}" type="datetimeFigureOut">
              <a:rPr lang="en-AU" smtClean="0"/>
              <a:t>11/06/2025</a:t>
            </a:fld>
            <a:endParaRPr lang="en-AU"/>
          </a:p>
        </p:txBody>
      </p:sp>
      <p:sp>
        <p:nvSpPr>
          <p:cNvPr id="5" name="Footer Placeholder 4">
            <a:extLst>
              <a:ext uri="{FF2B5EF4-FFF2-40B4-BE49-F238E27FC236}">
                <a16:creationId xmlns:a16="http://schemas.microsoft.com/office/drawing/2014/main" id="{58650A5E-BE13-361D-FA5A-5A916BC30EF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24187F1-9503-B290-CE61-09296DDD945E}"/>
              </a:ext>
            </a:extLst>
          </p:cNvPr>
          <p:cNvSpPr>
            <a:spLocks noGrp="1"/>
          </p:cNvSpPr>
          <p:nvPr>
            <p:ph type="sldNum" sz="quarter" idx="12"/>
          </p:nvPr>
        </p:nvSpPr>
        <p:spPr/>
        <p:txBody>
          <a:bodyPr/>
          <a:lstStyle/>
          <a:p>
            <a:fld id="{E0526D84-CEF6-4FCD-8115-4E0C96D28A4D}" type="slidenum">
              <a:rPr lang="en-AU" smtClean="0"/>
              <a:t>‹#›</a:t>
            </a:fld>
            <a:endParaRPr lang="en-AU"/>
          </a:p>
        </p:txBody>
      </p:sp>
    </p:spTree>
    <p:extLst>
      <p:ext uri="{BB962C8B-B14F-4D97-AF65-F5344CB8AC3E}">
        <p14:creationId xmlns:p14="http://schemas.microsoft.com/office/powerpoint/2010/main" val="3113017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6B188-7E99-1F62-A24B-FBEAF3F79F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B17F4FE-9E3E-A340-3A3C-B420C096C7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BE665B-FE71-25D8-9AF4-0FE85990ABF2}"/>
              </a:ext>
            </a:extLst>
          </p:cNvPr>
          <p:cNvSpPr>
            <a:spLocks noGrp="1"/>
          </p:cNvSpPr>
          <p:nvPr>
            <p:ph type="dt" sz="half" idx="10"/>
          </p:nvPr>
        </p:nvSpPr>
        <p:spPr/>
        <p:txBody>
          <a:bodyPr/>
          <a:lstStyle/>
          <a:p>
            <a:fld id="{B1A1A616-940F-4A58-9C17-6285CCB07F21}" type="datetimeFigureOut">
              <a:rPr lang="en-AU" smtClean="0"/>
              <a:t>11/06/2025</a:t>
            </a:fld>
            <a:endParaRPr lang="en-AU"/>
          </a:p>
        </p:txBody>
      </p:sp>
      <p:sp>
        <p:nvSpPr>
          <p:cNvPr id="5" name="Footer Placeholder 4">
            <a:extLst>
              <a:ext uri="{FF2B5EF4-FFF2-40B4-BE49-F238E27FC236}">
                <a16:creationId xmlns:a16="http://schemas.microsoft.com/office/drawing/2014/main" id="{014FEEAC-3C73-0C1F-239B-18134B0BFF0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DA4EB5A-4A13-01A5-8DF0-85D20D855574}"/>
              </a:ext>
            </a:extLst>
          </p:cNvPr>
          <p:cNvSpPr>
            <a:spLocks noGrp="1"/>
          </p:cNvSpPr>
          <p:nvPr>
            <p:ph type="sldNum" sz="quarter" idx="12"/>
          </p:nvPr>
        </p:nvSpPr>
        <p:spPr/>
        <p:txBody>
          <a:bodyPr/>
          <a:lstStyle/>
          <a:p>
            <a:fld id="{E0526D84-CEF6-4FCD-8115-4E0C96D28A4D}" type="slidenum">
              <a:rPr lang="en-AU" smtClean="0"/>
              <a:t>‹#›</a:t>
            </a:fld>
            <a:endParaRPr lang="en-AU"/>
          </a:p>
        </p:txBody>
      </p:sp>
    </p:spTree>
    <p:extLst>
      <p:ext uri="{BB962C8B-B14F-4D97-AF65-F5344CB8AC3E}">
        <p14:creationId xmlns:p14="http://schemas.microsoft.com/office/powerpoint/2010/main" val="4002721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2160-AAE5-DB02-DA95-28AF01238DB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0CC3796-DD63-27BF-BA47-09F6C46FFF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3DFFCD1-3D5A-FDFA-6FC8-F4FB4CA433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0FA3C1B-505C-91DC-786C-811BAFF487C6}"/>
              </a:ext>
            </a:extLst>
          </p:cNvPr>
          <p:cNvSpPr>
            <a:spLocks noGrp="1"/>
          </p:cNvSpPr>
          <p:nvPr>
            <p:ph type="dt" sz="half" idx="10"/>
          </p:nvPr>
        </p:nvSpPr>
        <p:spPr/>
        <p:txBody>
          <a:bodyPr/>
          <a:lstStyle/>
          <a:p>
            <a:fld id="{B1A1A616-940F-4A58-9C17-6285CCB07F21}" type="datetimeFigureOut">
              <a:rPr lang="en-AU" smtClean="0"/>
              <a:t>11/06/2025</a:t>
            </a:fld>
            <a:endParaRPr lang="en-AU"/>
          </a:p>
        </p:txBody>
      </p:sp>
      <p:sp>
        <p:nvSpPr>
          <p:cNvPr id="6" name="Footer Placeholder 5">
            <a:extLst>
              <a:ext uri="{FF2B5EF4-FFF2-40B4-BE49-F238E27FC236}">
                <a16:creationId xmlns:a16="http://schemas.microsoft.com/office/drawing/2014/main" id="{B4591674-28C7-4669-C309-1E118846CFF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2613739-4CE9-8AB1-31BB-DDBA17229684}"/>
              </a:ext>
            </a:extLst>
          </p:cNvPr>
          <p:cNvSpPr>
            <a:spLocks noGrp="1"/>
          </p:cNvSpPr>
          <p:nvPr>
            <p:ph type="sldNum" sz="quarter" idx="12"/>
          </p:nvPr>
        </p:nvSpPr>
        <p:spPr/>
        <p:txBody>
          <a:bodyPr/>
          <a:lstStyle/>
          <a:p>
            <a:fld id="{E0526D84-CEF6-4FCD-8115-4E0C96D28A4D}" type="slidenum">
              <a:rPr lang="en-AU" smtClean="0"/>
              <a:t>‹#›</a:t>
            </a:fld>
            <a:endParaRPr lang="en-AU"/>
          </a:p>
        </p:txBody>
      </p:sp>
    </p:spTree>
    <p:extLst>
      <p:ext uri="{BB962C8B-B14F-4D97-AF65-F5344CB8AC3E}">
        <p14:creationId xmlns:p14="http://schemas.microsoft.com/office/powerpoint/2010/main" val="3429243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AB82C-3BD5-D097-D89C-7523BFE8151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13939A6-C618-A5E1-798B-1F37FF373F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D27049-EF85-6209-CA82-547C6162DE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3300971-D8E2-2C09-8180-900B2DE79A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E0E7D1-C1B8-78BA-E576-5DD318D6E6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497E024-0579-11A9-6F9D-0903CC3FD383}"/>
              </a:ext>
            </a:extLst>
          </p:cNvPr>
          <p:cNvSpPr>
            <a:spLocks noGrp="1"/>
          </p:cNvSpPr>
          <p:nvPr>
            <p:ph type="dt" sz="half" idx="10"/>
          </p:nvPr>
        </p:nvSpPr>
        <p:spPr/>
        <p:txBody>
          <a:bodyPr/>
          <a:lstStyle/>
          <a:p>
            <a:fld id="{B1A1A616-940F-4A58-9C17-6285CCB07F21}" type="datetimeFigureOut">
              <a:rPr lang="en-AU" smtClean="0"/>
              <a:t>11/06/2025</a:t>
            </a:fld>
            <a:endParaRPr lang="en-AU"/>
          </a:p>
        </p:txBody>
      </p:sp>
      <p:sp>
        <p:nvSpPr>
          <p:cNvPr id="8" name="Footer Placeholder 7">
            <a:extLst>
              <a:ext uri="{FF2B5EF4-FFF2-40B4-BE49-F238E27FC236}">
                <a16:creationId xmlns:a16="http://schemas.microsoft.com/office/drawing/2014/main" id="{4AE043AD-6C9E-4523-EEDA-39C25020B67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A5B4A78-5284-9680-630A-9851FAF3134D}"/>
              </a:ext>
            </a:extLst>
          </p:cNvPr>
          <p:cNvSpPr>
            <a:spLocks noGrp="1"/>
          </p:cNvSpPr>
          <p:nvPr>
            <p:ph type="sldNum" sz="quarter" idx="12"/>
          </p:nvPr>
        </p:nvSpPr>
        <p:spPr/>
        <p:txBody>
          <a:bodyPr/>
          <a:lstStyle/>
          <a:p>
            <a:fld id="{E0526D84-CEF6-4FCD-8115-4E0C96D28A4D}" type="slidenum">
              <a:rPr lang="en-AU" smtClean="0"/>
              <a:t>‹#›</a:t>
            </a:fld>
            <a:endParaRPr lang="en-AU"/>
          </a:p>
        </p:txBody>
      </p:sp>
    </p:spTree>
    <p:extLst>
      <p:ext uri="{BB962C8B-B14F-4D97-AF65-F5344CB8AC3E}">
        <p14:creationId xmlns:p14="http://schemas.microsoft.com/office/powerpoint/2010/main" val="315521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2DA1-C1E7-D381-70E2-F1D355981BE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74BFE81-4913-9251-CD83-3734E6733068}"/>
              </a:ext>
            </a:extLst>
          </p:cNvPr>
          <p:cNvSpPr>
            <a:spLocks noGrp="1"/>
          </p:cNvSpPr>
          <p:nvPr>
            <p:ph type="dt" sz="half" idx="10"/>
          </p:nvPr>
        </p:nvSpPr>
        <p:spPr/>
        <p:txBody>
          <a:bodyPr/>
          <a:lstStyle/>
          <a:p>
            <a:fld id="{B1A1A616-940F-4A58-9C17-6285CCB07F21}" type="datetimeFigureOut">
              <a:rPr lang="en-AU" smtClean="0"/>
              <a:t>11/06/2025</a:t>
            </a:fld>
            <a:endParaRPr lang="en-AU"/>
          </a:p>
        </p:txBody>
      </p:sp>
      <p:sp>
        <p:nvSpPr>
          <p:cNvPr id="4" name="Footer Placeholder 3">
            <a:extLst>
              <a:ext uri="{FF2B5EF4-FFF2-40B4-BE49-F238E27FC236}">
                <a16:creationId xmlns:a16="http://schemas.microsoft.com/office/drawing/2014/main" id="{677B6901-CAFD-66F6-E678-D2BBDECF887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50EC1F0-6F5A-80AE-CBE9-51F12B9730F5}"/>
              </a:ext>
            </a:extLst>
          </p:cNvPr>
          <p:cNvSpPr>
            <a:spLocks noGrp="1"/>
          </p:cNvSpPr>
          <p:nvPr>
            <p:ph type="sldNum" sz="quarter" idx="12"/>
          </p:nvPr>
        </p:nvSpPr>
        <p:spPr/>
        <p:txBody>
          <a:bodyPr/>
          <a:lstStyle/>
          <a:p>
            <a:fld id="{E0526D84-CEF6-4FCD-8115-4E0C96D28A4D}" type="slidenum">
              <a:rPr lang="en-AU" smtClean="0"/>
              <a:t>‹#›</a:t>
            </a:fld>
            <a:endParaRPr lang="en-AU"/>
          </a:p>
        </p:txBody>
      </p:sp>
    </p:spTree>
    <p:extLst>
      <p:ext uri="{BB962C8B-B14F-4D97-AF65-F5344CB8AC3E}">
        <p14:creationId xmlns:p14="http://schemas.microsoft.com/office/powerpoint/2010/main" val="2015729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64BD39-8522-4DC6-F467-F84C84FF66FD}"/>
              </a:ext>
            </a:extLst>
          </p:cNvPr>
          <p:cNvSpPr>
            <a:spLocks noGrp="1"/>
          </p:cNvSpPr>
          <p:nvPr>
            <p:ph type="dt" sz="half" idx="10"/>
          </p:nvPr>
        </p:nvSpPr>
        <p:spPr/>
        <p:txBody>
          <a:bodyPr/>
          <a:lstStyle/>
          <a:p>
            <a:fld id="{B1A1A616-940F-4A58-9C17-6285CCB07F21}" type="datetimeFigureOut">
              <a:rPr lang="en-AU" smtClean="0"/>
              <a:t>11/06/2025</a:t>
            </a:fld>
            <a:endParaRPr lang="en-AU"/>
          </a:p>
        </p:txBody>
      </p:sp>
      <p:sp>
        <p:nvSpPr>
          <p:cNvPr id="3" name="Footer Placeholder 2">
            <a:extLst>
              <a:ext uri="{FF2B5EF4-FFF2-40B4-BE49-F238E27FC236}">
                <a16:creationId xmlns:a16="http://schemas.microsoft.com/office/drawing/2014/main" id="{5F4F8228-1458-2983-1119-942A92BE588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56E0D86-CFCF-C378-2C96-2B6999336DD8}"/>
              </a:ext>
            </a:extLst>
          </p:cNvPr>
          <p:cNvSpPr>
            <a:spLocks noGrp="1"/>
          </p:cNvSpPr>
          <p:nvPr>
            <p:ph type="sldNum" sz="quarter" idx="12"/>
          </p:nvPr>
        </p:nvSpPr>
        <p:spPr/>
        <p:txBody>
          <a:bodyPr/>
          <a:lstStyle/>
          <a:p>
            <a:fld id="{E0526D84-CEF6-4FCD-8115-4E0C96D28A4D}" type="slidenum">
              <a:rPr lang="en-AU" smtClean="0"/>
              <a:t>‹#›</a:t>
            </a:fld>
            <a:endParaRPr lang="en-AU"/>
          </a:p>
        </p:txBody>
      </p:sp>
    </p:spTree>
    <p:extLst>
      <p:ext uri="{BB962C8B-B14F-4D97-AF65-F5344CB8AC3E}">
        <p14:creationId xmlns:p14="http://schemas.microsoft.com/office/powerpoint/2010/main" val="38616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F0847-BC0B-C618-665F-180B5C5783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0B13855-72BD-7278-8768-B8CFAC044B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ED9E424-02F9-1AB9-5548-7C9428902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D7F4A-19F2-1858-9974-179CC63E473C}"/>
              </a:ext>
            </a:extLst>
          </p:cNvPr>
          <p:cNvSpPr>
            <a:spLocks noGrp="1"/>
          </p:cNvSpPr>
          <p:nvPr>
            <p:ph type="dt" sz="half" idx="10"/>
          </p:nvPr>
        </p:nvSpPr>
        <p:spPr/>
        <p:txBody>
          <a:bodyPr/>
          <a:lstStyle/>
          <a:p>
            <a:fld id="{B1A1A616-940F-4A58-9C17-6285CCB07F21}" type="datetimeFigureOut">
              <a:rPr lang="en-AU" smtClean="0"/>
              <a:t>11/06/2025</a:t>
            </a:fld>
            <a:endParaRPr lang="en-AU"/>
          </a:p>
        </p:txBody>
      </p:sp>
      <p:sp>
        <p:nvSpPr>
          <p:cNvPr id="6" name="Footer Placeholder 5">
            <a:extLst>
              <a:ext uri="{FF2B5EF4-FFF2-40B4-BE49-F238E27FC236}">
                <a16:creationId xmlns:a16="http://schemas.microsoft.com/office/drawing/2014/main" id="{02421872-FCBE-F8E0-AD7F-469DE40BF23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D498F69-8771-F7C6-1149-80C082447002}"/>
              </a:ext>
            </a:extLst>
          </p:cNvPr>
          <p:cNvSpPr>
            <a:spLocks noGrp="1"/>
          </p:cNvSpPr>
          <p:nvPr>
            <p:ph type="sldNum" sz="quarter" idx="12"/>
          </p:nvPr>
        </p:nvSpPr>
        <p:spPr/>
        <p:txBody>
          <a:bodyPr/>
          <a:lstStyle/>
          <a:p>
            <a:fld id="{E0526D84-CEF6-4FCD-8115-4E0C96D28A4D}" type="slidenum">
              <a:rPr lang="en-AU" smtClean="0"/>
              <a:t>‹#›</a:t>
            </a:fld>
            <a:endParaRPr lang="en-AU"/>
          </a:p>
        </p:txBody>
      </p:sp>
    </p:spTree>
    <p:extLst>
      <p:ext uri="{BB962C8B-B14F-4D97-AF65-F5344CB8AC3E}">
        <p14:creationId xmlns:p14="http://schemas.microsoft.com/office/powerpoint/2010/main" val="1936589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449E-0E71-528B-48A2-5EC6044DCB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8F524F0-1BCC-CE4A-8C7E-1C9C08BFE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9ABF1F7-64F8-7B3B-5185-3BDB801BCD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D869A7-D1A0-6216-1165-4E52EDC1D4D4}"/>
              </a:ext>
            </a:extLst>
          </p:cNvPr>
          <p:cNvSpPr>
            <a:spLocks noGrp="1"/>
          </p:cNvSpPr>
          <p:nvPr>
            <p:ph type="dt" sz="half" idx="10"/>
          </p:nvPr>
        </p:nvSpPr>
        <p:spPr/>
        <p:txBody>
          <a:bodyPr/>
          <a:lstStyle/>
          <a:p>
            <a:fld id="{B1A1A616-940F-4A58-9C17-6285CCB07F21}" type="datetimeFigureOut">
              <a:rPr lang="en-AU" smtClean="0"/>
              <a:t>11/06/2025</a:t>
            </a:fld>
            <a:endParaRPr lang="en-AU"/>
          </a:p>
        </p:txBody>
      </p:sp>
      <p:sp>
        <p:nvSpPr>
          <p:cNvPr id="6" name="Footer Placeholder 5">
            <a:extLst>
              <a:ext uri="{FF2B5EF4-FFF2-40B4-BE49-F238E27FC236}">
                <a16:creationId xmlns:a16="http://schemas.microsoft.com/office/drawing/2014/main" id="{CAE271AB-7305-D181-643D-9CB5FA296B0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2FB9B2F-6A2B-2256-03E4-0CB294B5AF66}"/>
              </a:ext>
            </a:extLst>
          </p:cNvPr>
          <p:cNvSpPr>
            <a:spLocks noGrp="1"/>
          </p:cNvSpPr>
          <p:nvPr>
            <p:ph type="sldNum" sz="quarter" idx="12"/>
          </p:nvPr>
        </p:nvSpPr>
        <p:spPr/>
        <p:txBody>
          <a:bodyPr/>
          <a:lstStyle/>
          <a:p>
            <a:fld id="{E0526D84-CEF6-4FCD-8115-4E0C96D28A4D}" type="slidenum">
              <a:rPr lang="en-AU" smtClean="0"/>
              <a:t>‹#›</a:t>
            </a:fld>
            <a:endParaRPr lang="en-AU"/>
          </a:p>
        </p:txBody>
      </p:sp>
    </p:spTree>
    <p:extLst>
      <p:ext uri="{BB962C8B-B14F-4D97-AF65-F5344CB8AC3E}">
        <p14:creationId xmlns:p14="http://schemas.microsoft.com/office/powerpoint/2010/main" val="3041097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F0A73B-EFFC-E0D4-7290-03ADB6CE2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1E68901-8F27-65DF-53BC-E79969631E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6E7CC85-B392-FDE2-A46A-89A9C8720A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A1A616-940F-4A58-9C17-6285CCB07F21}" type="datetimeFigureOut">
              <a:rPr lang="en-AU" smtClean="0"/>
              <a:t>11/06/2025</a:t>
            </a:fld>
            <a:endParaRPr lang="en-AU"/>
          </a:p>
        </p:txBody>
      </p:sp>
      <p:sp>
        <p:nvSpPr>
          <p:cNvPr id="5" name="Footer Placeholder 4">
            <a:extLst>
              <a:ext uri="{FF2B5EF4-FFF2-40B4-BE49-F238E27FC236}">
                <a16:creationId xmlns:a16="http://schemas.microsoft.com/office/drawing/2014/main" id="{D8950E73-E14F-C4EB-6A08-1E85959B21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6F2428C-8675-4065-98A5-CD1DC65B39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526D84-CEF6-4FCD-8115-4E0C96D28A4D}" type="slidenum">
              <a:rPr lang="en-AU" smtClean="0"/>
              <a:t>‹#›</a:t>
            </a:fld>
            <a:endParaRPr lang="en-AU"/>
          </a:p>
        </p:txBody>
      </p:sp>
    </p:spTree>
    <p:extLst>
      <p:ext uri="{BB962C8B-B14F-4D97-AF65-F5344CB8AC3E}">
        <p14:creationId xmlns:p14="http://schemas.microsoft.com/office/powerpoint/2010/main" val="762627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8068384F-8C9E-45D6-985E-04DD3B8015FC}"/>
              </a:ext>
            </a:extLst>
          </p:cNvPr>
          <p:cNvSpPr>
            <a:spLocks noGrp="1"/>
          </p:cNvSpPr>
          <p:nvPr>
            <p:ph type="dt" sz="half" idx="2"/>
          </p:nvPr>
        </p:nvSpPr>
        <p:spPr>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dirty="0"/>
              <a:t>12 June 2025</a:t>
            </a:r>
          </a:p>
        </p:txBody>
      </p:sp>
      <p:sp>
        <p:nvSpPr>
          <p:cNvPr id="9" name="Content Placeholder 8">
            <a:extLst>
              <a:ext uri="{FF2B5EF4-FFF2-40B4-BE49-F238E27FC236}">
                <a16:creationId xmlns:a16="http://schemas.microsoft.com/office/drawing/2014/main" id="{4980F795-0F31-4516-8AC2-8F4BF8B891BB}"/>
              </a:ext>
            </a:extLst>
          </p:cNvPr>
          <p:cNvSpPr>
            <a:spLocks noGrp="1"/>
          </p:cNvSpPr>
          <p:nvPr>
            <p:ph idx="1"/>
          </p:nvPr>
        </p:nvSpPr>
        <p:spPr>
          <a:xfrm>
            <a:off x="237866" y="3838815"/>
            <a:ext cx="6558991" cy="1279194"/>
          </a:xfrm>
        </p:spPr>
        <p:txBody>
          <a:bodyPr>
            <a:normAutofit/>
          </a:bodyPr>
          <a:lstStyle/>
          <a:p>
            <a:r>
              <a:rPr lang="en-AU" dirty="0"/>
              <a:t>Chris Sleiman – Chief Financial Officer</a:t>
            </a:r>
          </a:p>
          <a:p>
            <a:r>
              <a:rPr lang="en-AU" sz="1800" dirty="0"/>
              <a:t>PIA Planner’s Summit, Day 2, 12 June 2025</a:t>
            </a:r>
          </a:p>
        </p:txBody>
      </p:sp>
      <p:sp>
        <p:nvSpPr>
          <p:cNvPr id="2" name="Content Placeholder 8">
            <a:extLst>
              <a:ext uri="{FF2B5EF4-FFF2-40B4-BE49-F238E27FC236}">
                <a16:creationId xmlns:a16="http://schemas.microsoft.com/office/drawing/2014/main" id="{469049D5-E9C6-F46C-A1A2-59C26961EFC7}"/>
              </a:ext>
            </a:extLst>
          </p:cNvPr>
          <p:cNvSpPr txBox="1">
            <a:spLocks/>
          </p:cNvSpPr>
          <p:nvPr/>
        </p:nvSpPr>
        <p:spPr>
          <a:xfrm>
            <a:off x="237867" y="1138041"/>
            <a:ext cx="7807538" cy="37622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6000" dirty="0"/>
              <a:t>Infrastructure funding &amp; delivery </a:t>
            </a:r>
            <a:r>
              <a:rPr lang="en-AU" sz="6000" dirty="0">
                <a:solidFill>
                  <a:schemeClr val="bg1"/>
                </a:solidFill>
              </a:rPr>
              <a:t>Council finance 101</a:t>
            </a:r>
          </a:p>
        </p:txBody>
      </p:sp>
      <p:pic>
        <p:nvPicPr>
          <p:cNvPr id="6" name="Picture 2" descr="The Accountant">
            <a:extLst>
              <a:ext uri="{FF2B5EF4-FFF2-40B4-BE49-F238E27FC236}">
                <a16:creationId xmlns:a16="http://schemas.microsoft.com/office/drawing/2014/main" id="{3D7EEC6B-72CB-0D82-30E8-78DEEA892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6421" y="819631"/>
            <a:ext cx="4025579" cy="603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216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31659A-45BB-46A1-86D0-15AA86BAC528}"/>
              </a:ext>
            </a:extLst>
          </p:cNvPr>
          <p:cNvSpPr>
            <a:spLocks noGrp="1"/>
          </p:cNvSpPr>
          <p:nvPr>
            <p:ph type="title"/>
          </p:nvPr>
        </p:nvSpPr>
        <p:spPr>
          <a:xfrm>
            <a:off x="388129" y="2099593"/>
            <a:ext cx="11415742" cy="1054442"/>
          </a:xfrm>
        </p:spPr>
        <p:txBody>
          <a:bodyPr/>
          <a:lstStyle/>
          <a:p>
            <a:r>
              <a:rPr lang="en-AU" dirty="0"/>
              <a:t>Capital infrastructure</a:t>
            </a:r>
          </a:p>
        </p:txBody>
      </p:sp>
    </p:spTree>
    <p:extLst>
      <p:ext uri="{BB962C8B-B14F-4D97-AF65-F5344CB8AC3E}">
        <p14:creationId xmlns:p14="http://schemas.microsoft.com/office/powerpoint/2010/main" val="3614353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73F18E36-78D2-7DD6-B512-FC243040EE42}"/>
              </a:ext>
            </a:extLst>
          </p:cNvPr>
          <p:cNvSpPr>
            <a:spLocks noGrp="1"/>
          </p:cNvSpPr>
          <p:nvPr>
            <p:ph type="ftr" sz="quarter" idx="3"/>
          </p:nvPr>
        </p:nvSpPr>
        <p:spPr>
          <a:xfrm>
            <a:off x="384824" y="119254"/>
            <a:ext cx="10380941" cy="566111"/>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sz="3200" dirty="0"/>
              <a:t>Infrastructure Renewal vs Expansion, 10 Years</a:t>
            </a:r>
            <a:endParaRPr lang="en-AU" sz="3200" dirty="0">
              <a:solidFill>
                <a:srgbClr val="FF0000"/>
              </a:solidFill>
              <a:highlight>
                <a:srgbClr val="FFFF00"/>
              </a:highlight>
            </a:endParaRPr>
          </a:p>
        </p:txBody>
      </p:sp>
      <p:graphicFrame>
        <p:nvGraphicFramePr>
          <p:cNvPr id="6" name="Chart 5">
            <a:extLst>
              <a:ext uri="{FF2B5EF4-FFF2-40B4-BE49-F238E27FC236}">
                <a16:creationId xmlns:a16="http://schemas.microsoft.com/office/drawing/2014/main" id="{8105C310-82C3-40F5-9DFB-EE62EC3D8F33}"/>
              </a:ext>
            </a:extLst>
          </p:cNvPr>
          <p:cNvGraphicFramePr>
            <a:graphicFrameLocks/>
          </p:cNvGraphicFramePr>
          <p:nvPr>
            <p:extLst>
              <p:ext uri="{D42A27DB-BD31-4B8C-83A1-F6EECF244321}">
                <p14:modId xmlns:p14="http://schemas.microsoft.com/office/powerpoint/2010/main" val="1094730734"/>
              </p:ext>
            </p:extLst>
          </p:nvPr>
        </p:nvGraphicFramePr>
        <p:xfrm>
          <a:off x="592837" y="646111"/>
          <a:ext cx="11214339" cy="52927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6144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A8E5FD-0B89-F791-63F3-D80CF074111F}"/>
              </a:ext>
            </a:extLst>
          </p:cNvPr>
          <p:cNvSpPr>
            <a:spLocks noGrp="1"/>
          </p:cNvSpPr>
          <p:nvPr>
            <p:ph idx="11"/>
          </p:nvPr>
        </p:nvSpPr>
        <p:spPr>
          <a:xfrm>
            <a:off x="500332" y="1244001"/>
            <a:ext cx="4160568" cy="5092275"/>
          </a:xfrm>
        </p:spPr>
        <p:txBody>
          <a:bodyPr/>
          <a:lstStyle/>
          <a:p>
            <a:pPr marL="457200" indent="-457200">
              <a:buFont typeface="Arial" panose="020B0604020202020204" pitchFamily="34" charset="0"/>
              <a:buChar char="•"/>
            </a:pPr>
            <a:r>
              <a:rPr lang="en-AU" sz="2000" dirty="0"/>
              <a:t>Required when an existing asset is past its useful life or has deteriorated</a:t>
            </a:r>
          </a:p>
          <a:p>
            <a:pPr marL="457200" indent="-457200">
              <a:buFont typeface="Arial" panose="020B0604020202020204" pitchFamily="34" charset="0"/>
              <a:buChar char="•"/>
            </a:pPr>
            <a:endParaRPr lang="en-AU" sz="2000" dirty="0"/>
          </a:p>
          <a:p>
            <a:pPr marL="457200" indent="-457200">
              <a:buFont typeface="Arial" panose="020B0604020202020204" pitchFamily="34" charset="0"/>
              <a:buChar char="•"/>
            </a:pPr>
            <a:r>
              <a:rPr lang="en-AU" sz="2000" dirty="0"/>
              <a:t>Examples: roads, footpath, kerb &amp; gutter, stormwater, buildings, parks and sporting fields. </a:t>
            </a:r>
          </a:p>
          <a:p>
            <a:endParaRPr lang="en-AU" sz="2000" dirty="0"/>
          </a:p>
          <a:p>
            <a:endParaRPr lang="en-AU" sz="2000" dirty="0"/>
          </a:p>
        </p:txBody>
      </p:sp>
      <p:sp>
        <p:nvSpPr>
          <p:cNvPr id="3" name="Footer Placeholder 4">
            <a:extLst>
              <a:ext uri="{FF2B5EF4-FFF2-40B4-BE49-F238E27FC236}">
                <a16:creationId xmlns:a16="http://schemas.microsoft.com/office/drawing/2014/main" id="{73F18E36-78D2-7DD6-B512-FC243040EE42}"/>
              </a:ext>
            </a:extLst>
          </p:cNvPr>
          <p:cNvSpPr>
            <a:spLocks noGrp="1"/>
          </p:cNvSpPr>
          <p:nvPr>
            <p:ph type="ftr" sz="quarter" idx="3"/>
          </p:nvPr>
        </p:nvSpPr>
        <p:spPr>
          <a:xfrm>
            <a:off x="384825" y="119254"/>
            <a:ext cx="7638976" cy="566111"/>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sz="3200" dirty="0"/>
              <a:t>Asset renewals</a:t>
            </a:r>
            <a:endParaRPr lang="en-AU" sz="3200" dirty="0">
              <a:solidFill>
                <a:srgbClr val="FF0000"/>
              </a:solidFill>
              <a:highlight>
                <a:srgbClr val="FFFF00"/>
              </a:highlight>
            </a:endParaRPr>
          </a:p>
        </p:txBody>
      </p:sp>
      <p:pic>
        <p:nvPicPr>
          <p:cNvPr id="6" name="Picture 5">
            <a:extLst>
              <a:ext uri="{FF2B5EF4-FFF2-40B4-BE49-F238E27FC236}">
                <a16:creationId xmlns:a16="http://schemas.microsoft.com/office/drawing/2014/main" id="{A52C8FDF-948C-3087-1ECF-98D2166023C8}"/>
              </a:ext>
            </a:extLst>
          </p:cNvPr>
          <p:cNvPicPr>
            <a:picLocks noChangeAspect="1"/>
          </p:cNvPicPr>
          <p:nvPr/>
        </p:nvPicPr>
        <p:blipFill>
          <a:blip r:embed="rId3"/>
          <a:stretch>
            <a:fillRect/>
          </a:stretch>
        </p:blipFill>
        <p:spPr>
          <a:xfrm>
            <a:off x="5140963" y="966569"/>
            <a:ext cx="3028888" cy="4038518"/>
          </a:xfrm>
          <a:prstGeom prst="rect">
            <a:avLst/>
          </a:prstGeom>
        </p:spPr>
      </p:pic>
      <p:pic>
        <p:nvPicPr>
          <p:cNvPr id="12" name="Picture 11" descr="A bicycle lane with a sign on the side of the road&#10;&#10;Description automatically generated">
            <a:extLst>
              <a:ext uri="{FF2B5EF4-FFF2-40B4-BE49-F238E27FC236}">
                <a16:creationId xmlns:a16="http://schemas.microsoft.com/office/drawing/2014/main" id="{3C1270FB-6F32-CDF8-8C41-6AD8C17D4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973979" y="1471381"/>
            <a:ext cx="4038521" cy="3028891"/>
          </a:xfrm>
          <a:prstGeom prst="rect">
            <a:avLst/>
          </a:prstGeom>
        </p:spPr>
      </p:pic>
      <p:sp>
        <p:nvSpPr>
          <p:cNvPr id="13" name="TextBox 12">
            <a:extLst>
              <a:ext uri="{FF2B5EF4-FFF2-40B4-BE49-F238E27FC236}">
                <a16:creationId xmlns:a16="http://schemas.microsoft.com/office/drawing/2014/main" id="{BEAAEC2D-6550-F9AC-FA63-470789680D32}"/>
              </a:ext>
            </a:extLst>
          </p:cNvPr>
          <p:cNvSpPr txBox="1"/>
          <p:nvPr/>
        </p:nvSpPr>
        <p:spPr>
          <a:xfrm>
            <a:off x="6164209" y="5005087"/>
            <a:ext cx="1595887" cy="369332"/>
          </a:xfrm>
          <a:prstGeom prst="rect">
            <a:avLst/>
          </a:prstGeom>
          <a:noFill/>
        </p:spPr>
        <p:txBody>
          <a:bodyPr wrap="square" rtlCol="0">
            <a:spAutoFit/>
          </a:bodyPr>
          <a:lstStyle/>
          <a:p>
            <a:r>
              <a:rPr lang="en-AU" b="1" dirty="0">
                <a:latin typeface="Poppins" panose="00000500000000000000" pitchFamily="2" charset="0"/>
                <a:cs typeface="Poppins" panose="00000500000000000000" pitchFamily="2" charset="0"/>
              </a:rPr>
              <a:t>Before</a:t>
            </a:r>
          </a:p>
        </p:txBody>
      </p:sp>
      <p:sp>
        <p:nvSpPr>
          <p:cNvPr id="14" name="TextBox 13">
            <a:extLst>
              <a:ext uri="{FF2B5EF4-FFF2-40B4-BE49-F238E27FC236}">
                <a16:creationId xmlns:a16="http://schemas.microsoft.com/office/drawing/2014/main" id="{043450DB-8387-9D99-1343-2CAF2CCA65FA}"/>
              </a:ext>
            </a:extLst>
          </p:cNvPr>
          <p:cNvSpPr txBox="1"/>
          <p:nvPr/>
        </p:nvSpPr>
        <p:spPr>
          <a:xfrm>
            <a:off x="9631308" y="5005087"/>
            <a:ext cx="1595887" cy="369332"/>
          </a:xfrm>
          <a:prstGeom prst="rect">
            <a:avLst/>
          </a:prstGeom>
          <a:noFill/>
        </p:spPr>
        <p:txBody>
          <a:bodyPr wrap="square" rtlCol="0">
            <a:spAutoFit/>
          </a:bodyPr>
          <a:lstStyle/>
          <a:p>
            <a:r>
              <a:rPr lang="en-AU" b="1" dirty="0">
                <a:latin typeface="Poppins" panose="00000500000000000000" pitchFamily="2" charset="0"/>
                <a:cs typeface="Poppins" panose="00000500000000000000" pitchFamily="2" charset="0"/>
              </a:rPr>
              <a:t>After</a:t>
            </a:r>
          </a:p>
        </p:txBody>
      </p:sp>
    </p:spTree>
    <p:extLst>
      <p:ext uri="{BB962C8B-B14F-4D97-AF65-F5344CB8AC3E}">
        <p14:creationId xmlns:p14="http://schemas.microsoft.com/office/powerpoint/2010/main" val="197075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A8E5FD-0B89-F791-63F3-D80CF074111F}"/>
              </a:ext>
            </a:extLst>
          </p:cNvPr>
          <p:cNvSpPr>
            <a:spLocks noGrp="1"/>
          </p:cNvSpPr>
          <p:nvPr>
            <p:ph idx="11"/>
          </p:nvPr>
        </p:nvSpPr>
        <p:spPr>
          <a:xfrm>
            <a:off x="768544" y="1653722"/>
            <a:ext cx="4667963" cy="4972538"/>
          </a:xfrm>
        </p:spPr>
        <p:txBody>
          <a:bodyPr/>
          <a:lstStyle/>
          <a:p>
            <a:pPr marL="342900" indent="-342900">
              <a:buFont typeface="Arial" panose="020B0604020202020204" pitchFamily="34" charset="0"/>
              <a:buChar char="•"/>
            </a:pPr>
            <a:r>
              <a:rPr lang="en-AU" sz="2000" dirty="0"/>
              <a:t>Delivery of a new asset that did not exist previously </a:t>
            </a:r>
          </a:p>
          <a:p>
            <a:pPr marL="342900" indent="-342900">
              <a:buFont typeface="Arial" panose="020B0604020202020204" pitchFamily="34" charset="0"/>
              <a:buChar char="•"/>
            </a:pPr>
            <a:endParaRPr lang="en-AU" sz="2000" dirty="0"/>
          </a:p>
          <a:p>
            <a:pPr marL="342900" indent="-342900">
              <a:buFont typeface="Arial" panose="020B0604020202020204" pitchFamily="34" charset="0"/>
              <a:buChar char="•"/>
            </a:pPr>
            <a:r>
              <a:rPr lang="en-AU" sz="2000" dirty="0"/>
              <a:t>Examples: new library, aquatic facility or playground </a:t>
            </a:r>
          </a:p>
        </p:txBody>
      </p:sp>
      <p:sp>
        <p:nvSpPr>
          <p:cNvPr id="3" name="Footer Placeholder 4">
            <a:extLst>
              <a:ext uri="{FF2B5EF4-FFF2-40B4-BE49-F238E27FC236}">
                <a16:creationId xmlns:a16="http://schemas.microsoft.com/office/drawing/2014/main" id="{73F18E36-78D2-7DD6-B512-FC243040EE42}"/>
              </a:ext>
            </a:extLst>
          </p:cNvPr>
          <p:cNvSpPr>
            <a:spLocks noGrp="1"/>
          </p:cNvSpPr>
          <p:nvPr>
            <p:ph type="ftr" sz="quarter" idx="3"/>
          </p:nvPr>
        </p:nvSpPr>
        <p:spPr>
          <a:xfrm>
            <a:off x="384825" y="119254"/>
            <a:ext cx="7638976" cy="566111"/>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sz="3200" dirty="0"/>
              <a:t>Asset expansion</a:t>
            </a:r>
            <a:endParaRPr lang="en-AU" sz="3200" dirty="0">
              <a:solidFill>
                <a:srgbClr val="FF0000"/>
              </a:solidFill>
              <a:highlight>
                <a:srgbClr val="FFFF00"/>
              </a:highlight>
            </a:endParaRPr>
          </a:p>
        </p:txBody>
      </p:sp>
      <p:pic>
        <p:nvPicPr>
          <p:cNvPr id="6" name="Picture 5">
            <a:extLst>
              <a:ext uri="{FF2B5EF4-FFF2-40B4-BE49-F238E27FC236}">
                <a16:creationId xmlns:a16="http://schemas.microsoft.com/office/drawing/2014/main" id="{4ADAEDCE-5A7A-5DC9-FD11-E685CFD4A44D}"/>
              </a:ext>
            </a:extLst>
          </p:cNvPr>
          <p:cNvPicPr>
            <a:picLocks noChangeAspect="1"/>
          </p:cNvPicPr>
          <p:nvPr/>
        </p:nvPicPr>
        <p:blipFill>
          <a:blip r:embed="rId3"/>
          <a:stretch>
            <a:fillRect/>
          </a:stretch>
        </p:blipFill>
        <p:spPr>
          <a:xfrm>
            <a:off x="6492421" y="1095829"/>
            <a:ext cx="5762171" cy="5762171"/>
          </a:xfrm>
          <a:prstGeom prst="rect">
            <a:avLst/>
          </a:prstGeom>
        </p:spPr>
      </p:pic>
    </p:spTree>
    <p:extLst>
      <p:ext uri="{BB962C8B-B14F-4D97-AF65-F5344CB8AC3E}">
        <p14:creationId xmlns:p14="http://schemas.microsoft.com/office/powerpoint/2010/main" val="2948530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31659A-45BB-46A1-86D0-15AA86BAC528}"/>
              </a:ext>
            </a:extLst>
          </p:cNvPr>
          <p:cNvSpPr>
            <a:spLocks noGrp="1"/>
          </p:cNvSpPr>
          <p:nvPr>
            <p:ph type="title"/>
          </p:nvPr>
        </p:nvSpPr>
        <p:spPr>
          <a:xfrm>
            <a:off x="388129" y="2099593"/>
            <a:ext cx="11415742" cy="1054442"/>
          </a:xfrm>
        </p:spPr>
        <p:txBody>
          <a:bodyPr/>
          <a:lstStyle/>
          <a:p>
            <a:r>
              <a:rPr lang="en-AU" dirty="0"/>
              <a:t>Council’s Reserves</a:t>
            </a:r>
          </a:p>
        </p:txBody>
      </p:sp>
    </p:spTree>
    <p:extLst>
      <p:ext uri="{BB962C8B-B14F-4D97-AF65-F5344CB8AC3E}">
        <p14:creationId xmlns:p14="http://schemas.microsoft.com/office/powerpoint/2010/main" val="837947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31CFA-FF1B-5627-CBC2-A1C1C333888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52AF8D-C3F5-CAB9-5450-B133F0F33D25}"/>
              </a:ext>
            </a:extLst>
          </p:cNvPr>
          <p:cNvSpPr>
            <a:spLocks noGrp="1"/>
          </p:cNvSpPr>
          <p:nvPr>
            <p:ph idx="1"/>
          </p:nvPr>
        </p:nvSpPr>
        <p:spPr>
          <a:xfrm>
            <a:off x="302446" y="206665"/>
            <a:ext cx="10783330" cy="543834"/>
          </a:xfrm>
        </p:spPr>
        <p:txBody>
          <a:bodyPr>
            <a:normAutofit/>
          </a:bodyPr>
          <a:lstStyle/>
          <a:p>
            <a:r>
              <a:rPr lang="en-AU" sz="3200" dirty="0">
                <a:latin typeface="Poppins" panose="00000500000000000000" pitchFamily="2" charset="0"/>
                <a:cs typeface="Poppins" panose="00000500000000000000" pitchFamily="2" charset="0"/>
              </a:rPr>
              <a:t>Reserves 101</a:t>
            </a:r>
          </a:p>
        </p:txBody>
      </p:sp>
      <p:sp>
        <p:nvSpPr>
          <p:cNvPr id="3" name="Content Placeholder 2">
            <a:extLst>
              <a:ext uri="{FF2B5EF4-FFF2-40B4-BE49-F238E27FC236}">
                <a16:creationId xmlns:a16="http://schemas.microsoft.com/office/drawing/2014/main" id="{A1208BA3-585D-F0BF-1BDC-BD2BE120DA23}"/>
              </a:ext>
            </a:extLst>
          </p:cNvPr>
          <p:cNvSpPr>
            <a:spLocks noGrp="1"/>
          </p:cNvSpPr>
          <p:nvPr>
            <p:ph idx="11"/>
          </p:nvPr>
        </p:nvSpPr>
        <p:spPr>
          <a:xfrm>
            <a:off x="649022" y="1004499"/>
            <a:ext cx="3606801" cy="5490812"/>
          </a:xfrm>
        </p:spPr>
        <p:txBody>
          <a:bodyPr/>
          <a:lstStyle/>
          <a:p>
            <a:r>
              <a:rPr lang="en-US" sz="1800" u="sng" dirty="0"/>
              <a:t>External restriction reserves </a:t>
            </a:r>
          </a:p>
          <a:p>
            <a:pPr marL="285750" indent="-285750">
              <a:buFont typeface="Arial" panose="020B0604020202020204" pitchFamily="34" charset="0"/>
              <a:buChar char="•"/>
            </a:pPr>
            <a:r>
              <a:rPr lang="en-US" sz="1800" dirty="0"/>
              <a:t>Funds restricted for use by external entities and have a specific purpose</a:t>
            </a:r>
          </a:p>
          <a:p>
            <a:pPr marL="285750" indent="-285750">
              <a:buFont typeface="Arial" panose="020B0604020202020204" pitchFamily="34" charset="0"/>
              <a:buChar char="•"/>
            </a:pPr>
            <a:r>
              <a:rPr lang="en-US" sz="1800" dirty="0"/>
              <a:t>Examples</a:t>
            </a:r>
          </a:p>
          <a:p>
            <a:pPr marL="809625" lvl="1" indent="-361950"/>
            <a:r>
              <a:rPr lang="en-US" sz="1800" dirty="0">
                <a:highlight>
                  <a:srgbClr val="00FFFF"/>
                </a:highlight>
                <a:latin typeface="Poppins" panose="00000500000000000000" pitchFamily="2" charset="0"/>
                <a:cs typeface="Poppins" panose="00000500000000000000" pitchFamily="2" charset="0"/>
              </a:rPr>
              <a:t>Developer Contributions</a:t>
            </a:r>
          </a:p>
          <a:p>
            <a:pPr marL="809625" lvl="1" indent="-361950"/>
            <a:r>
              <a:rPr lang="en-US" sz="1800" dirty="0">
                <a:latin typeface="Poppins" panose="00000500000000000000" pitchFamily="2" charset="0"/>
                <a:cs typeface="Poppins" panose="00000500000000000000" pitchFamily="2" charset="0"/>
              </a:rPr>
              <a:t>Grants</a:t>
            </a:r>
          </a:p>
          <a:p>
            <a:pPr marL="809625" lvl="1" indent="-361950"/>
            <a:r>
              <a:rPr lang="en-US" sz="1800" dirty="0">
                <a:latin typeface="Poppins" panose="00000500000000000000" pitchFamily="2" charset="0"/>
                <a:cs typeface="Poppins" panose="00000500000000000000" pitchFamily="2" charset="0"/>
              </a:rPr>
              <a:t>Domestic Waste Reserve</a:t>
            </a:r>
          </a:p>
          <a:p>
            <a:pPr marL="809625" lvl="1" indent="-361950"/>
            <a:r>
              <a:rPr lang="en-US" sz="1800" dirty="0">
                <a:latin typeface="Poppins" panose="00000500000000000000" pitchFamily="2" charset="0"/>
                <a:cs typeface="Poppins" panose="00000500000000000000" pitchFamily="2" charset="0"/>
              </a:rPr>
              <a:t>Stormwater Levy</a:t>
            </a:r>
          </a:p>
          <a:p>
            <a:pPr marL="809625" lvl="1" indent="-361950"/>
            <a:r>
              <a:rPr lang="en-US" sz="1800" dirty="0">
                <a:latin typeface="Poppins" panose="00000500000000000000" pitchFamily="2" charset="0"/>
                <a:cs typeface="Poppins" panose="00000500000000000000" pitchFamily="2" charset="0"/>
              </a:rPr>
              <a:t>Special Rates</a:t>
            </a:r>
          </a:p>
        </p:txBody>
      </p:sp>
      <p:sp>
        <p:nvSpPr>
          <p:cNvPr id="4" name="Content Placeholder 2">
            <a:extLst>
              <a:ext uri="{FF2B5EF4-FFF2-40B4-BE49-F238E27FC236}">
                <a16:creationId xmlns:a16="http://schemas.microsoft.com/office/drawing/2014/main" id="{12F0D5B7-3048-9ECA-0FEB-46BD27FA44E1}"/>
              </a:ext>
            </a:extLst>
          </p:cNvPr>
          <p:cNvSpPr txBox="1">
            <a:spLocks/>
          </p:cNvSpPr>
          <p:nvPr/>
        </p:nvSpPr>
        <p:spPr>
          <a:xfrm>
            <a:off x="4588535" y="1004499"/>
            <a:ext cx="3606801" cy="5490812"/>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lang="en-US" sz="2400" kern="1200" dirty="0" smtClean="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u="sng" dirty="0"/>
              <a:t>Internal restriction reserves </a:t>
            </a:r>
          </a:p>
          <a:p>
            <a:pPr marL="285750" indent="-285750">
              <a:buFont typeface="Arial" panose="020B0604020202020204" pitchFamily="34" charset="0"/>
              <a:buChar char="•"/>
            </a:pPr>
            <a:r>
              <a:rPr lang="en-GB" sz="1800" dirty="0"/>
              <a:t>Created internally by Council for a specific purpose</a:t>
            </a:r>
          </a:p>
          <a:p>
            <a:pPr marL="285750" indent="-285750">
              <a:buFont typeface="Arial" panose="020B0604020202020204" pitchFamily="34" charset="0"/>
              <a:buChar char="•"/>
            </a:pPr>
            <a:r>
              <a:rPr lang="en-GB" sz="1800" dirty="0"/>
              <a:t> Examples</a:t>
            </a:r>
          </a:p>
          <a:p>
            <a:pPr marL="809625" lvl="1" indent="-361950"/>
            <a:r>
              <a:rPr lang="en-GB" sz="1800" dirty="0">
                <a:latin typeface="Poppins" panose="00000500000000000000" pitchFamily="2" charset="0"/>
                <a:cs typeface="Poppins" panose="00000500000000000000" pitchFamily="2" charset="0"/>
              </a:rPr>
              <a:t>Employment Leave Entitlements</a:t>
            </a:r>
          </a:p>
          <a:p>
            <a:pPr marL="809625" lvl="1" indent="-361950"/>
            <a:r>
              <a:rPr lang="en-GB" sz="1800" dirty="0">
                <a:latin typeface="Poppins" panose="00000500000000000000" pitchFamily="2" charset="0"/>
                <a:cs typeface="Poppins" panose="00000500000000000000" pitchFamily="2" charset="0"/>
              </a:rPr>
              <a:t>Investment Property Reserve</a:t>
            </a:r>
          </a:p>
          <a:p>
            <a:pPr marL="809625" lvl="1" indent="-361950"/>
            <a:r>
              <a:rPr lang="en-GB" sz="1800" dirty="0">
                <a:latin typeface="Poppins" panose="00000500000000000000" pitchFamily="2" charset="0"/>
                <a:cs typeface="Poppins" panose="00000500000000000000" pitchFamily="2" charset="0"/>
              </a:rPr>
              <a:t>Infrastructure Renewal Reserve</a:t>
            </a:r>
          </a:p>
          <a:p>
            <a:pPr marL="809625" lvl="1" indent="-361950"/>
            <a:r>
              <a:rPr lang="en-GB" sz="1800" dirty="0">
                <a:latin typeface="Poppins" panose="00000500000000000000" pitchFamily="2" charset="0"/>
                <a:cs typeface="Poppins" panose="00000500000000000000" pitchFamily="2" charset="0"/>
              </a:rPr>
              <a:t>Deposits, Retentions and Bonds</a:t>
            </a:r>
          </a:p>
          <a:p>
            <a:pPr marL="809625" lvl="1" indent="-361950"/>
            <a:r>
              <a:rPr lang="en-GB" sz="1800" dirty="0">
                <a:latin typeface="Poppins" panose="00000500000000000000" pitchFamily="2" charset="0"/>
                <a:cs typeface="Poppins" panose="00000500000000000000" pitchFamily="2" charset="0"/>
              </a:rPr>
              <a:t>Depreciation Contra Reserve</a:t>
            </a:r>
          </a:p>
        </p:txBody>
      </p:sp>
      <p:sp>
        <p:nvSpPr>
          <p:cNvPr id="5" name="Content Placeholder 2">
            <a:extLst>
              <a:ext uri="{FF2B5EF4-FFF2-40B4-BE49-F238E27FC236}">
                <a16:creationId xmlns:a16="http://schemas.microsoft.com/office/drawing/2014/main" id="{D8AF704A-AF01-737C-594E-1A7DAAB52119}"/>
              </a:ext>
            </a:extLst>
          </p:cNvPr>
          <p:cNvSpPr txBox="1">
            <a:spLocks/>
          </p:cNvSpPr>
          <p:nvPr/>
        </p:nvSpPr>
        <p:spPr>
          <a:xfrm>
            <a:off x="8528048" y="1004499"/>
            <a:ext cx="3606801" cy="5490812"/>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lang="en-US" sz="2400" kern="1200" dirty="0" smtClean="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u="sng" dirty="0"/>
              <a:t>Unrestricted reserves</a:t>
            </a:r>
          </a:p>
          <a:p>
            <a:pPr marL="285750" indent="-285750">
              <a:buFont typeface="Arial" panose="020B0604020202020204" pitchFamily="34" charset="0"/>
              <a:buChar char="•"/>
            </a:pPr>
            <a:r>
              <a:rPr lang="en-GB" sz="1800" dirty="0"/>
              <a:t>Balance of funds used to fund Council operations.</a:t>
            </a:r>
          </a:p>
        </p:txBody>
      </p:sp>
    </p:spTree>
    <p:extLst>
      <p:ext uri="{BB962C8B-B14F-4D97-AF65-F5344CB8AC3E}">
        <p14:creationId xmlns:p14="http://schemas.microsoft.com/office/powerpoint/2010/main" val="3495298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B105FD-BE53-9A05-0FFB-023D746F7B21}"/>
              </a:ext>
            </a:extLst>
          </p:cNvPr>
          <p:cNvPicPr>
            <a:picLocks noChangeAspect="1"/>
          </p:cNvPicPr>
          <p:nvPr/>
        </p:nvPicPr>
        <p:blipFill>
          <a:blip r:embed="rId3"/>
          <a:stretch>
            <a:fillRect/>
          </a:stretch>
        </p:blipFill>
        <p:spPr>
          <a:xfrm>
            <a:off x="5806426" y="295919"/>
            <a:ext cx="4437179" cy="6297694"/>
          </a:xfrm>
          <a:prstGeom prst="rect">
            <a:avLst/>
          </a:prstGeom>
        </p:spPr>
      </p:pic>
      <p:pic>
        <p:nvPicPr>
          <p:cNvPr id="8" name="Picture 7">
            <a:extLst>
              <a:ext uri="{FF2B5EF4-FFF2-40B4-BE49-F238E27FC236}">
                <a16:creationId xmlns:a16="http://schemas.microsoft.com/office/drawing/2014/main" id="{ED96DC1D-4223-1CB0-ED3E-209783B6E1C1}"/>
              </a:ext>
            </a:extLst>
          </p:cNvPr>
          <p:cNvPicPr>
            <a:picLocks noChangeAspect="1"/>
          </p:cNvPicPr>
          <p:nvPr/>
        </p:nvPicPr>
        <p:blipFill>
          <a:blip r:embed="rId4"/>
          <a:stretch>
            <a:fillRect/>
          </a:stretch>
        </p:blipFill>
        <p:spPr>
          <a:xfrm rot="372756">
            <a:off x="1509382" y="330311"/>
            <a:ext cx="2880143" cy="4118715"/>
          </a:xfrm>
          <a:prstGeom prst="rect">
            <a:avLst/>
          </a:prstGeom>
        </p:spPr>
      </p:pic>
      <p:sp>
        <p:nvSpPr>
          <p:cNvPr id="2" name="TextBox 1">
            <a:extLst>
              <a:ext uri="{FF2B5EF4-FFF2-40B4-BE49-F238E27FC236}">
                <a16:creationId xmlns:a16="http://schemas.microsoft.com/office/drawing/2014/main" id="{71349E75-5757-CC74-EDE1-28D385AF1DC6}"/>
              </a:ext>
            </a:extLst>
          </p:cNvPr>
          <p:cNvSpPr txBox="1"/>
          <p:nvPr/>
        </p:nvSpPr>
        <p:spPr>
          <a:xfrm>
            <a:off x="496613" y="4592773"/>
            <a:ext cx="4997669" cy="1323439"/>
          </a:xfrm>
          <a:prstGeom prst="rect">
            <a:avLst/>
          </a:prstGeom>
          <a:noFill/>
        </p:spPr>
        <p:txBody>
          <a:bodyPr wrap="square" rtlCol="0">
            <a:spAutoFit/>
          </a:bodyPr>
          <a:lstStyle/>
          <a:p>
            <a:r>
              <a:rPr lang="en-AU" sz="2000" dirty="0">
                <a:latin typeface="Poppins" panose="00000500000000000000" pitchFamily="2" charset="0"/>
                <a:cs typeface="Poppins" panose="00000500000000000000" pitchFamily="2" charset="0"/>
              </a:rPr>
              <a:t>Council is currently exhibiting an Alternate Housing Masterplan to the State Government TOD SEPP which will amend these projections</a:t>
            </a:r>
          </a:p>
        </p:txBody>
      </p:sp>
    </p:spTree>
    <p:extLst>
      <p:ext uri="{BB962C8B-B14F-4D97-AF65-F5344CB8AC3E}">
        <p14:creationId xmlns:p14="http://schemas.microsoft.com/office/powerpoint/2010/main" val="57835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73F18E36-78D2-7DD6-B512-FC243040EE42}"/>
              </a:ext>
            </a:extLst>
          </p:cNvPr>
          <p:cNvSpPr>
            <a:spLocks noGrp="1"/>
          </p:cNvSpPr>
          <p:nvPr>
            <p:ph type="ftr" sz="quarter" idx="3"/>
          </p:nvPr>
        </p:nvSpPr>
        <p:spPr>
          <a:xfrm>
            <a:off x="174243" y="119254"/>
            <a:ext cx="7156723" cy="708836"/>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sz="3200" dirty="0"/>
              <a:t>Unapportioned costs</a:t>
            </a:r>
            <a:endParaRPr lang="en-AU" sz="3200" dirty="0">
              <a:solidFill>
                <a:srgbClr val="FF0000"/>
              </a:solidFill>
              <a:highlight>
                <a:srgbClr val="FFFF00"/>
              </a:highlight>
            </a:endParaRPr>
          </a:p>
        </p:txBody>
      </p:sp>
      <p:pic>
        <p:nvPicPr>
          <p:cNvPr id="9" name="Content Placeholder 8">
            <a:extLst>
              <a:ext uri="{FF2B5EF4-FFF2-40B4-BE49-F238E27FC236}">
                <a16:creationId xmlns:a16="http://schemas.microsoft.com/office/drawing/2014/main" id="{823A4488-B7F7-3ACE-9B18-F51A487B4C18}"/>
              </a:ext>
            </a:extLst>
          </p:cNvPr>
          <p:cNvPicPr>
            <a:picLocks noGrp="1" noChangeAspect="1"/>
          </p:cNvPicPr>
          <p:nvPr>
            <p:ph idx="11"/>
          </p:nvPr>
        </p:nvPicPr>
        <p:blipFill>
          <a:blip r:embed="rId3"/>
          <a:stretch>
            <a:fillRect/>
          </a:stretch>
        </p:blipFill>
        <p:spPr>
          <a:xfrm>
            <a:off x="1614164" y="1467384"/>
            <a:ext cx="8716324" cy="4354307"/>
          </a:xfrm>
        </p:spPr>
      </p:pic>
      <p:sp>
        <p:nvSpPr>
          <p:cNvPr id="10" name="TextBox 9">
            <a:extLst>
              <a:ext uri="{FF2B5EF4-FFF2-40B4-BE49-F238E27FC236}">
                <a16:creationId xmlns:a16="http://schemas.microsoft.com/office/drawing/2014/main" id="{44626419-A248-2993-5756-4471A49C0387}"/>
              </a:ext>
            </a:extLst>
          </p:cNvPr>
          <p:cNvSpPr txBox="1"/>
          <p:nvPr/>
        </p:nvSpPr>
        <p:spPr>
          <a:xfrm>
            <a:off x="4590514" y="947682"/>
            <a:ext cx="3494360" cy="400110"/>
          </a:xfrm>
          <a:prstGeom prst="rect">
            <a:avLst/>
          </a:prstGeom>
          <a:noFill/>
        </p:spPr>
        <p:txBody>
          <a:bodyPr wrap="square" rtlCol="0">
            <a:spAutoFit/>
          </a:bodyPr>
          <a:lstStyle/>
          <a:p>
            <a:r>
              <a:rPr lang="en-AU" sz="2000" b="1" dirty="0">
                <a:solidFill>
                  <a:srgbClr val="FF0000"/>
                </a:solidFill>
                <a:latin typeface="Poppins" panose="00000500000000000000" pitchFamily="2" charset="0"/>
                <a:cs typeface="Poppins" panose="00000500000000000000" pitchFamily="2" charset="0"/>
              </a:rPr>
              <a:t>$196m </a:t>
            </a:r>
            <a:r>
              <a:rPr lang="en-AU" sz="2000" dirty="0">
                <a:latin typeface="Poppins" panose="00000500000000000000" pitchFamily="2" charset="0"/>
                <a:cs typeface="Poppins" panose="00000500000000000000" pitchFamily="2" charset="0"/>
              </a:rPr>
              <a:t>over 15 years </a:t>
            </a:r>
          </a:p>
        </p:txBody>
      </p:sp>
    </p:spTree>
    <p:extLst>
      <p:ext uri="{BB962C8B-B14F-4D97-AF65-F5344CB8AC3E}">
        <p14:creationId xmlns:p14="http://schemas.microsoft.com/office/powerpoint/2010/main" val="2122423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31659A-45BB-46A1-86D0-15AA86BAC528}"/>
              </a:ext>
            </a:extLst>
          </p:cNvPr>
          <p:cNvSpPr>
            <a:spLocks noGrp="1"/>
          </p:cNvSpPr>
          <p:nvPr>
            <p:ph type="title"/>
          </p:nvPr>
        </p:nvSpPr>
        <p:spPr>
          <a:xfrm>
            <a:off x="388129" y="2099593"/>
            <a:ext cx="9124262" cy="1054442"/>
          </a:xfrm>
        </p:spPr>
        <p:txBody>
          <a:bodyPr/>
          <a:lstStyle/>
          <a:p>
            <a:r>
              <a:rPr lang="en-AU" dirty="0"/>
              <a:t>Financial impacts of new assets</a:t>
            </a:r>
          </a:p>
        </p:txBody>
      </p:sp>
    </p:spTree>
    <p:extLst>
      <p:ext uri="{BB962C8B-B14F-4D97-AF65-F5344CB8AC3E}">
        <p14:creationId xmlns:p14="http://schemas.microsoft.com/office/powerpoint/2010/main" val="1866785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73F18E36-78D2-7DD6-B512-FC243040EE42}"/>
              </a:ext>
            </a:extLst>
          </p:cNvPr>
          <p:cNvSpPr>
            <a:spLocks noGrp="1"/>
          </p:cNvSpPr>
          <p:nvPr>
            <p:ph type="ftr" sz="quarter" idx="3"/>
          </p:nvPr>
        </p:nvSpPr>
        <p:spPr>
          <a:xfrm>
            <a:off x="91440" y="119254"/>
            <a:ext cx="12020204" cy="566111"/>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sz="3000" dirty="0"/>
              <a:t>Leichhardt Park Early Learning Centre</a:t>
            </a:r>
            <a:endParaRPr lang="en-AU" sz="3000" dirty="0">
              <a:solidFill>
                <a:srgbClr val="FF0000"/>
              </a:solidFill>
              <a:highlight>
                <a:srgbClr val="FFFF00"/>
              </a:highlight>
            </a:endParaRPr>
          </a:p>
        </p:txBody>
      </p:sp>
      <p:pic>
        <p:nvPicPr>
          <p:cNvPr id="2050" name="Picture 2" descr="Leichhardt Park ELC exterior">
            <a:extLst>
              <a:ext uri="{FF2B5EF4-FFF2-40B4-BE49-F238E27FC236}">
                <a16:creationId xmlns:a16="http://schemas.microsoft.com/office/drawing/2014/main" id="{1BDADACD-9196-050D-09B0-C58A2354C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57" y="1047923"/>
            <a:ext cx="4097391" cy="40973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599D5BFF-CC43-2C61-4DB1-4A0DA2EAF00F}"/>
              </a:ext>
            </a:extLst>
          </p:cNvPr>
          <p:cNvGraphicFramePr>
            <a:graphicFrameLocks noGrp="1"/>
          </p:cNvGraphicFramePr>
          <p:nvPr>
            <p:extLst>
              <p:ext uri="{D42A27DB-BD31-4B8C-83A1-F6EECF244321}">
                <p14:modId xmlns:p14="http://schemas.microsoft.com/office/powerpoint/2010/main" val="2983802961"/>
              </p:ext>
            </p:extLst>
          </p:nvPr>
        </p:nvGraphicFramePr>
        <p:xfrm>
          <a:off x="5256461" y="3735237"/>
          <a:ext cx="6375400" cy="2495550"/>
        </p:xfrm>
        <a:graphic>
          <a:graphicData uri="http://schemas.openxmlformats.org/drawingml/2006/table">
            <a:tbl>
              <a:tblPr/>
              <a:tblGrid>
                <a:gridCol w="3060700">
                  <a:extLst>
                    <a:ext uri="{9D8B030D-6E8A-4147-A177-3AD203B41FA5}">
                      <a16:colId xmlns:a16="http://schemas.microsoft.com/office/drawing/2014/main" val="1833162318"/>
                    </a:ext>
                  </a:extLst>
                </a:gridCol>
                <a:gridCol w="1104900">
                  <a:extLst>
                    <a:ext uri="{9D8B030D-6E8A-4147-A177-3AD203B41FA5}">
                      <a16:colId xmlns:a16="http://schemas.microsoft.com/office/drawing/2014/main" val="3309815820"/>
                    </a:ext>
                  </a:extLst>
                </a:gridCol>
                <a:gridCol w="1104900">
                  <a:extLst>
                    <a:ext uri="{9D8B030D-6E8A-4147-A177-3AD203B41FA5}">
                      <a16:colId xmlns:a16="http://schemas.microsoft.com/office/drawing/2014/main" val="1526362115"/>
                    </a:ext>
                  </a:extLst>
                </a:gridCol>
                <a:gridCol w="1104900">
                  <a:extLst>
                    <a:ext uri="{9D8B030D-6E8A-4147-A177-3AD203B41FA5}">
                      <a16:colId xmlns:a16="http://schemas.microsoft.com/office/drawing/2014/main" val="203749436"/>
                    </a:ext>
                  </a:extLst>
                </a:gridCol>
              </a:tblGrid>
              <a:tr h="276225">
                <a:tc>
                  <a:txBody>
                    <a:bodyPr/>
                    <a:lstStyle/>
                    <a:p>
                      <a:pPr algn="l" fontAlgn="b"/>
                      <a:endParaRPr lang="en-AU" sz="1100" b="0" i="0" u="none" strike="noStrike">
                        <a:solidFill>
                          <a:srgbClr val="000000"/>
                        </a:solidFill>
                        <a:effectLst/>
                        <a:latin typeface="Poppins" panose="00000500000000000000" pitchFamily="2" charset="0"/>
                      </a:endParaRPr>
                    </a:p>
                  </a:txBody>
                  <a:tcPr marL="9525" marR="9525" marT="9525" marB="0" anchor="b">
                    <a:lnL>
                      <a:noFill/>
                    </a:lnL>
                    <a:lnR>
                      <a:noFill/>
                    </a:lnR>
                    <a:lnT>
                      <a:noFill/>
                    </a:lnT>
                    <a:lnB>
                      <a:noFill/>
                    </a:lnB>
                    <a:noFill/>
                  </a:tcPr>
                </a:tc>
                <a:tc gridSpan="3">
                  <a:txBody>
                    <a:bodyPr/>
                    <a:lstStyle/>
                    <a:p>
                      <a:pPr algn="ctr" fontAlgn="ctr"/>
                      <a:r>
                        <a:rPr lang="en-AU" sz="1100" b="1" i="0" u="none" strike="noStrike">
                          <a:solidFill>
                            <a:srgbClr val="FFFFFF"/>
                          </a:solidFill>
                          <a:effectLst/>
                          <a:latin typeface="Poppins" panose="00000500000000000000" pitchFamily="2" charset="0"/>
                        </a:rPr>
                        <a:t>Leichhardt Park ELC</a:t>
                      </a:r>
                    </a:p>
                  </a:txBody>
                  <a:tcPr marL="9525" marR="9525" marT="9525" marB="0" anchor="ctr">
                    <a:lnL>
                      <a:noFill/>
                    </a:lnL>
                    <a:lnR>
                      <a:noFill/>
                    </a:lnR>
                    <a:lnT>
                      <a:noFill/>
                    </a:lnT>
                    <a:lnB>
                      <a:noFill/>
                    </a:lnB>
                    <a:solidFill>
                      <a:srgbClr val="002060"/>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096656820"/>
                  </a:ext>
                </a:extLst>
              </a:tr>
              <a:tr h="552450">
                <a:tc>
                  <a:txBody>
                    <a:bodyPr/>
                    <a:lstStyle/>
                    <a:p>
                      <a:pPr algn="ctr" fontAlgn="ctr"/>
                      <a:r>
                        <a:rPr lang="en-AU" sz="1100" b="1" i="0" u="none" strike="noStrike">
                          <a:solidFill>
                            <a:srgbClr val="FFFFFF"/>
                          </a:solidFill>
                          <a:effectLst/>
                          <a:latin typeface="Poppins" panose="00000500000000000000" pitchFamily="2" charset="0"/>
                        </a:rPr>
                        <a:t>Income &amp; Expenditure</a:t>
                      </a:r>
                    </a:p>
                  </a:txBody>
                  <a:tcPr marL="9525" marR="9525" marT="9525" marB="0" anchor="ctr">
                    <a:lnL>
                      <a:noFill/>
                    </a:lnL>
                    <a:lnR>
                      <a:noFill/>
                    </a:lnR>
                    <a:lnT>
                      <a:noFill/>
                    </a:lnT>
                    <a:lnB>
                      <a:noFill/>
                    </a:lnB>
                    <a:solidFill>
                      <a:srgbClr val="002060"/>
                    </a:solidFill>
                  </a:tcPr>
                </a:tc>
                <a:tc>
                  <a:txBody>
                    <a:bodyPr/>
                    <a:lstStyle/>
                    <a:p>
                      <a:pPr algn="ctr" fontAlgn="ctr"/>
                      <a:r>
                        <a:rPr lang="en-AU" sz="1100" b="1" i="0" u="none" strike="noStrike">
                          <a:solidFill>
                            <a:srgbClr val="FFFFFF"/>
                          </a:solidFill>
                          <a:effectLst/>
                          <a:latin typeface="Poppins" panose="00000500000000000000" pitchFamily="2" charset="0"/>
                        </a:rPr>
                        <a:t>2017/18 FY</a:t>
                      </a:r>
                    </a:p>
                  </a:txBody>
                  <a:tcPr marL="9525" marR="9525" marT="9525" marB="0" anchor="ctr">
                    <a:lnL>
                      <a:noFill/>
                    </a:lnL>
                    <a:lnR>
                      <a:noFill/>
                    </a:lnR>
                    <a:lnT>
                      <a:noFill/>
                    </a:lnT>
                    <a:lnB>
                      <a:noFill/>
                    </a:lnB>
                    <a:solidFill>
                      <a:srgbClr val="002060"/>
                    </a:solidFill>
                  </a:tcPr>
                </a:tc>
                <a:tc>
                  <a:txBody>
                    <a:bodyPr/>
                    <a:lstStyle/>
                    <a:p>
                      <a:pPr algn="ctr" fontAlgn="ctr"/>
                      <a:r>
                        <a:rPr lang="en-AU" sz="1100" b="1" i="0" u="none" strike="noStrike">
                          <a:solidFill>
                            <a:srgbClr val="FFFFFF"/>
                          </a:solidFill>
                          <a:effectLst/>
                          <a:latin typeface="Poppins" panose="00000500000000000000" pitchFamily="2" charset="0"/>
                        </a:rPr>
                        <a:t>2023/24 FY</a:t>
                      </a:r>
                    </a:p>
                  </a:txBody>
                  <a:tcPr marL="9525" marR="9525" marT="9525" marB="0" anchor="ctr">
                    <a:lnL>
                      <a:noFill/>
                    </a:lnL>
                    <a:lnR>
                      <a:noFill/>
                    </a:lnR>
                    <a:lnT>
                      <a:noFill/>
                    </a:lnT>
                    <a:lnB>
                      <a:noFill/>
                    </a:lnB>
                    <a:solidFill>
                      <a:srgbClr val="002060"/>
                    </a:solidFill>
                  </a:tcPr>
                </a:tc>
                <a:tc>
                  <a:txBody>
                    <a:bodyPr/>
                    <a:lstStyle/>
                    <a:p>
                      <a:pPr algn="ctr" fontAlgn="ctr"/>
                      <a:r>
                        <a:rPr lang="en-AU" sz="1100" b="1" i="0" u="none" strike="noStrike">
                          <a:solidFill>
                            <a:srgbClr val="FFFFFF"/>
                          </a:solidFill>
                          <a:effectLst/>
                          <a:latin typeface="Poppins" panose="00000500000000000000" pitchFamily="2" charset="0"/>
                        </a:rPr>
                        <a:t>Increase/ </a:t>
                      </a:r>
                      <a:br>
                        <a:rPr lang="en-AU" sz="1100" b="1" i="0" u="none" strike="noStrike">
                          <a:solidFill>
                            <a:srgbClr val="FFFFFF"/>
                          </a:solidFill>
                          <a:effectLst/>
                          <a:latin typeface="Poppins" panose="00000500000000000000" pitchFamily="2" charset="0"/>
                        </a:rPr>
                      </a:br>
                      <a:r>
                        <a:rPr lang="en-AU" sz="1100" b="1" i="0" u="none" strike="noStrike">
                          <a:solidFill>
                            <a:srgbClr val="FFFFFF"/>
                          </a:solidFill>
                          <a:effectLst/>
                          <a:latin typeface="Poppins" panose="00000500000000000000" pitchFamily="2" charset="0"/>
                        </a:rPr>
                        <a:t>Decrease</a:t>
                      </a:r>
                    </a:p>
                  </a:txBody>
                  <a:tcPr marL="9525" marR="9525" marT="9525" marB="0" anchor="ctr">
                    <a:lnL>
                      <a:noFill/>
                    </a:lnL>
                    <a:lnR>
                      <a:noFill/>
                    </a:lnR>
                    <a:lnT>
                      <a:noFill/>
                    </a:lnT>
                    <a:lnB>
                      <a:noFill/>
                    </a:lnB>
                    <a:solidFill>
                      <a:srgbClr val="002060"/>
                    </a:solidFill>
                  </a:tcPr>
                </a:tc>
                <a:extLst>
                  <a:ext uri="{0D108BD9-81ED-4DB2-BD59-A6C34878D82A}">
                    <a16:rowId xmlns:a16="http://schemas.microsoft.com/office/drawing/2014/main" val="637487876"/>
                  </a:ext>
                </a:extLst>
              </a:tr>
              <a:tr h="276225">
                <a:tc>
                  <a:txBody>
                    <a:bodyPr/>
                    <a:lstStyle/>
                    <a:p>
                      <a:pPr algn="l" fontAlgn="b"/>
                      <a:endParaRPr lang="en-AU" sz="1100" b="0" i="0" u="none" strike="noStrike">
                        <a:solidFill>
                          <a:srgbClr val="000000"/>
                        </a:solidFill>
                        <a:effectLst/>
                        <a:latin typeface="Poppins" panose="00000500000000000000" pitchFamily="2" charset="0"/>
                      </a:endParaRPr>
                    </a:p>
                  </a:txBody>
                  <a:tcPr marL="9525" marR="9525" marT="9525" marB="0" anchor="b">
                    <a:lnL>
                      <a:noFill/>
                    </a:lnL>
                    <a:lnR>
                      <a:noFill/>
                    </a:lnR>
                    <a:lnT>
                      <a:noFill/>
                    </a:lnT>
                    <a:lnB>
                      <a:noFill/>
                    </a:lnB>
                    <a:noFill/>
                  </a:tcPr>
                </a:tc>
                <a:tc>
                  <a:txBody>
                    <a:bodyPr/>
                    <a:lstStyle/>
                    <a:p>
                      <a:pPr algn="ctr" fontAlgn="b"/>
                      <a:r>
                        <a:rPr lang="en-AU" sz="1100" b="0" i="1" u="none" strike="noStrike">
                          <a:solidFill>
                            <a:srgbClr val="000000"/>
                          </a:solidFill>
                          <a:effectLst/>
                          <a:latin typeface="Poppins" panose="00000500000000000000" pitchFamily="2" charset="0"/>
                        </a:rPr>
                        <a:t>$'000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AU" sz="1100" b="0" i="1" u="none" strike="noStrike">
                          <a:solidFill>
                            <a:srgbClr val="000000"/>
                          </a:solidFill>
                          <a:effectLst/>
                          <a:latin typeface="Poppins" panose="00000500000000000000" pitchFamily="2" charset="0"/>
                        </a:rPr>
                        <a:t>$'000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AU" sz="1100" b="0" i="1" u="none" strike="noStrike">
                          <a:solidFill>
                            <a:srgbClr val="000000"/>
                          </a:solidFill>
                          <a:effectLst/>
                          <a:latin typeface="Poppins" panose="00000500000000000000" pitchFamily="2" charset="0"/>
                        </a:rPr>
                        <a:t>$'000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2200940"/>
                  </a:ext>
                </a:extLst>
              </a:tr>
              <a:tr h="276225">
                <a:tc>
                  <a:txBody>
                    <a:bodyPr/>
                    <a:lstStyle/>
                    <a:p>
                      <a:pPr algn="l" fontAlgn="b"/>
                      <a:r>
                        <a:rPr lang="en-AU" sz="1100" b="1" i="0" u="none" strike="noStrike">
                          <a:solidFill>
                            <a:srgbClr val="000000"/>
                          </a:solidFill>
                          <a:effectLst/>
                          <a:latin typeface="Poppins" panose="00000500000000000000" pitchFamily="2" charset="0"/>
                        </a:rPr>
                        <a:t>Total Income</a:t>
                      </a:r>
                    </a:p>
                  </a:txBody>
                  <a:tcPr marL="9525" marR="9525" marT="9525" marB="0" anchor="b">
                    <a:lnL>
                      <a:noFill/>
                    </a:lnL>
                    <a:lnR>
                      <a:noFill/>
                    </a:lnR>
                    <a:lnT>
                      <a:noFill/>
                    </a:lnT>
                    <a:lnB>
                      <a:noFill/>
                    </a:lnB>
                    <a:noFill/>
                  </a:tcPr>
                </a:tc>
                <a:tc>
                  <a:txBody>
                    <a:bodyPr/>
                    <a:lstStyle/>
                    <a:p>
                      <a:pPr algn="l" fontAlgn="b"/>
                      <a:r>
                        <a:rPr lang="en-AU" sz="1100" b="1" i="0" u="none" strike="noStrike">
                          <a:solidFill>
                            <a:srgbClr val="000000"/>
                          </a:solidFill>
                          <a:effectLst/>
                          <a:latin typeface="Poppins" panose="00000500000000000000" pitchFamily="2" charset="0"/>
                        </a:rPr>
                        <a:t>                 -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2,002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2,002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6048530"/>
                  </a:ext>
                </a:extLst>
              </a:tr>
              <a:tr h="276225">
                <a:tc>
                  <a:txBody>
                    <a:bodyPr/>
                    <a:lstStyle/>
                    <a:p>
                      <a:pPr algn="l" fontAlgn="b"/>
                      <a:endParaRPr lang="en-AU" sz="1100" b="0" i="0" u="none" strike="noStrike">
                        <a:solidFill>
                          <a:srgbClr val="000000"/>
                        </a:solidFill>
                        <a:effectLst/>
                        <a:latin typeface="Poppins" panose="00000500000000000000" pitchFamily="2" charset="0"/>
                      </a:endParaRPr>
                    </a:p>
                  </a:txBody>
                  <a:tcPr marL="9525" marR="9525" marT="9525" marB="0" anchor="b">
                    <a:lnL>
                      <a:noFill/>
                    </a:lnL>
                    <a:lnR>
                      <a:noFill/>
                    </a:lnR>
                    <a:lnT>
                      <a:noFill/>
                    </a:lnT>
                    <a:lnB>
                      <a:noFill/>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4234696"/>
                  </a:ext>
                </a:extLst>
              </a:tr>
              <a:tr h="276225">
                <a:tc>
                  <a:txBody>
                    <a:bodyPr/>
                    <a:lstStyle/>
                    <a:p>
                      <a:pPr algn="l" fontAlgn="b"/>
                      <a:r>
                        <a:rPr lang="en-AU" sz="1100" b="1" i="0" u="none" strike="noStrike">
                          <a:solidFill>
                            <a:srgbClr val="000000"/>
                          </a:solidFill>
                          <a:effectLst/>
                          <a:latin typeface="Poppins" panose="00000500000000000000" pitchFamily="2" charset="0"/>
                        </a:rPr>
                        <a:t>Total Expenditure</a:t>
                      </a:r>
                    </a:p>
                  </a:txBody>
                  <a:tcPr marL="9525" marR="9525" marT="9525" marB="0" anchor="b">
                    <a:lnL>
                      <a:noFill/>
                    </a:lnL>
                    <a:lnR>
                      <a:noFill/>
                    </a:lnR>
                    <a:lnT>
                      <a:noFill/>
                    </a:lnT>
                    <a:lnB>
                      <a:noFill/>
                    </a:lnB>
                    <a:noFill/>
                  </a:tcPr>
                </a:tc>
                <a:tc>
                  <a:txBody>
                    <a:bodyPr/>
                    <a:lstStyle/>
                    <a:p>
                      <a:pPr algn="l" fontAlgn="b"/>
                      <a:r>
                        <a:rPr lang="en-AU" sz="1100" b="1" i="0" u="none" strike="noStrike">
                          <a:solidFill>
                            <a:srgbClr val="000000"/>
                          </a:solidFill>
                          <a:effectLst/>
                          <a:latin typeface="Poppins" panose="00000500000000000000" pitchFamily="2" charset="0"/>
                        </a:rPr>
                        <a:t>                 -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2,543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2,543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431674"/>
                  </a:ext>
                </a:extLst>
              </a:tr>
              <a:tr h="276225">
                <a:tc>
                  <a:txBody>
                    <a:bodyPr/>
                    <a:lstStyle/>
                    <a:p>
                      <a:pPr algn="l" fontAlgn="b"/>
                      <a:endParaRPr lang="en-AU" sz="1100" b="0" i="0" u="none" strike="noStrike">
                        <a:solidFill>
                          <a:srgbClr val="000000"/>
                        </a:solidFill>
                        <a:effectLst/>
                        <a:latin typeface="Poppins" panose="00000500000000000000" pitchFamily="2" charset="0"/>
                      </a:endParaRPr>
                    </a:p>
                  </a:txBody>
                  <a:tcPr marL="9525" marR="9525" marT="9525" marB="0" anchor="b">
                    <a:lnL>
                      <a:noFill/>
                    </a:lnL>
                    <a:lnR>
                      <a:noFill/>
                    </a:lnR>
                    <a:lnT>
                      <a:noFill/>
                    </a:lnT>
                    <a:lnB>
                      <a:noFill/>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217827267"/>
                  </a:ext>
                </a:extLst>
              </a:tr>
              <a:tr h="285750">
                <a:tc>
                  <a:txBody>
                    <a:bodyPr/>
                    <a:lstStyle/>
                    <a:p>
                      <a:pPr algn="l" fontAlgn="b"/>
                      <a:r>
                        <a:rPr lang="en-US" sz="1100" b="1" i="0" u="none" strike="noStrike">
                          <a:solidFill>
                            <a:srgbClr val="000000"/>
                          </a:solidFill>
                          <a:effectLst/>
                          <a:latin typeface="Poppins" panose="00000500000000000000" pitchFamily="2" charset="0"/>
                        </a:rPr>
                        <a:t>Net Surplus/(Deficit) from Operations</a:t>
                      </a:r>
                    </a:p>
                  </a:txBody>
                  <a:tcPr marL="9525" marR="9525" marT="9525" marB="0" anchor="b">
                    <a:lnL>
                      <a:noFill/>
                    </a:lnL>
                    <a:lnR>
                      <a:noFill/>
                    </a:lnR>
                    <a:lnT>
                      <a:noFill/>
                    </a:lnT>
                    <a:lnB>
                      <a:noFill/>
                    </a:lnB>
                    <a:noFill/>
                  </a:tcPr>
                </a:tc>
                <a:tc>
                  <a:txBody>
                    <a:bodyPr/>
                    <a:lstStyle/>
                    <a:p>
                      <a:pPr algn="l" fontAlgn="b"/>
                      <a:r>
                        <a:rPr lang="en-AU" sz="1100" b="1" i="0" u="none" strike="noStrike">
                          <a:solidFill>
                            <a:srgbClr val="000000"/>
                          </a:solidFill>
                          <a:effectLst/>
                          <a:latin typeface="Poppins" panose="00000500000000000000" pitchFamily="2" charset="0"/>
                        </a:rPr>
                        <a:t>                 -   </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(542) </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(542) </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638835846"/>
                  </a:ext>
                </a:extLst>
              </a:tr>
            </a:tbl>
          </a:graphicData>
        </a:graphic>
      </p:graphicFrame>
      <p:graphicFrame>
        <p:nvGraphicFramePr>
          <p:cNvPr id="8" name="Chart 7">
            <a:extLst>
              <a:ext uri="{FF2B5EF4-FFF2-40B4-BE49-F238E27FC236}">
                <a16:creationId xmlns:a16="http://schemas.microsoft.com/office/drawing/2014/main" id="{2EF698E7-27E0-4EBD-8C2C-5E4CA785ECC4}"/>
              </a:ext>
            </a:extLst>
          </p:cNvPr>
          <p:cNvGraphicFramePr>
            <a:graphicFrameLocks/>
          </p:cNvGraphicFramePr>
          <p:nvPr>
            <p:extLst>
              <p:ext uri="{D42A27DB-BD31-4B8C-83A1-F6EECF244321}">
                <p14:modId xmlns:p14="http://schemas.microsoft.com/office/powerpoint/2010/main" val="1407892054"/>
              </p:ext>
            </p:extLst>
          </p:nvPr>
        </p:nvGraphicFramePr>
        <p:xfrm>
          <a:off x="5256461" y="741309"/>
          <a:ext cx="6375400" cy="29162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0557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FA159C-67BF-41F0-B50B-2EE62499AD29}"/>
              </a:ext>
            </a:extLst>
          </p:cNvPr>
          <p:cNvSpPr>
            <a:spLocks noGrp="1"/>
          </p:cNvSpPr>
          <p:nvPr>
            <p:ph idx="11"/>
          </p:nvPr>
        </p:nvSpPr>
        <p:spPr>
          <a:xfrm>
            <a:off x="5035550" y="750499"/>
            <a:ext cx="6623050" cy="5034351"/>
          </a:xfrm>
        </p:spPr>
        <p:txBody>
          <a:bodyPr/>
          <a:lstStyle/>
          <a:p>
            <a:pPr marL="457200" indent="-457200">
              <a:buFont typeface="Arial" panose="020B0604020202020204" pitchFamily="34" charset="0"/>
              <a:buChar char="•"/>
            </a:pPr>
            <a:r>
              <a:rPr lang="en-AU" sz="2200" dirty="0"/>
              <a:t>Started off as a Forensic Accountant (on the ‘dark side’) - 8 years </a:t>
            </a:r>
          </a:p>
          <a:p>
            <a:pPr marL="457200" indent="-457200">
              <a:buFont typeface="Arial" panose="020B0604020202020204" pitchFamily="34" charset="0"/>
              <a:buChar char="•"/>
            </a:pPr>
            <a:endParaRPr lang="en-AU" sz="2200" dirty="0"/>
          </a:p>
          <a:p>
            <a:pPr marL="457200" indent="-457200">
              <a:buFont typeface="Arial" panose="020B0604020202020204" pitchFamily="34" charset="0"/>
              <a:buChar char="•"/>
            </a:pPr>
            <a:r>
              <a:rPr lang="en-AU" sz="2200" dirty="0"/>
              <a:t>Last 9 years (&amp; counting) – Council finance – Parramatta and Inner West (‘saw the light’)</a:t>
            </a:r>
          </a:p>
          <a:p>
            <a:pPr marL="457200" indent="-457200">
              <a:buFont typeface="Arial" panose="020B0604020202020204" pitchFamily="34" charset="0"/>
              <a:buChar char="•"/>
            </a:pPr>
            <a:endParaRPr lang="en-AU" sz="2200" dirty="0"/>
          </a:p>
          <a:p>
            <a:pPr marL="457200" indent="-457200">
              <a:buFont typeface="Arial" panose="020B0604020202020204" pitchFamily="34" charset="0"/>
              <a:buChar char="•"/>
            </a:pPr>
            <a:r>
              <a:rPr lang="en-AU" sz="2200" dirty="0"/>
              <a:t>Collaboration with land use planning / and contributions teams</a:t>
            </a:r>
          </a:p>
          <a:p>
            <a:pPr marL="457200" indent="-457200">
              <a:buFont typeface="Arial" panose="020B0604020202020204" pitchFamily="34" charset="0"/>
              <a:buChar char="•"/>
            </a:pPr>
            <a:endParaRPr lang="en-AU" sz="2200" dirty="0"/>
          </a:p>
          <a:p>
            <a:pPr marL="457200" indent="-457200">
              <a:buFont typeface="Arial" panose="020B0604020202020204" pitchFamily="34" charset="0"/>
              <a:buChar char="•"/>
            </a:pPr>
            <a:r>
              <a:rPr lang="en-AU" sz="2200" dirty="0"/>
              <a:t>Self-given title as ‘Junior Planner’ (maybe a red P-plater?)</a:t>
            </a:r>
          </a:p>
          <a:p>
            <a:endParaRPr lang="en-AU" sz="2200" dirty="0"/>
          </a:p>
        </p:txBody>
      </p:sp>
      <p:pic>
        <p:nvPicPr>
          <p:cNvPr id="1026" name="Picture 2" descr="&quot;Where Did I Come From?&quot;: An Illustrated Children's Book on Human Sexuality  eBook : Mayle, Peter, Arthur Robins: Amazon.com.au: Kindle Store">
            <a:extLst>
              <a:ext uri="{FF2B5EF4-FFF2-40B4-BE49-F238E27FC236}">
                <a16:creationId xmlns:a16="http://schemas.microsoft.com/office/drawing/2014/main" id="{70D01708-2D90-14AB-D61E-F958A16FA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55" y="660400"/>
            <a:ext cx="4302125" cy="444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anim calcmode="lin" valueType="num">
                                      <p:cBhvr>
                                        <p:cTn id="2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73F18E36-78D2-7DD6-B512-FC243040EE42}"/>
              </a:ext>
            </a:extLst>
          </p:cNvPr>
          <p:cNvSpPr>
            <a:spLocks noGrp="1"/>
          </p:cNvSpPr>
          <p:nvPr>
            <p:ph type="ftr" sz="quarter" idx="3"/>
          </p:nvPr>
        </p:nvSpPr>
        <p:spPr>
          <a:xfrm>
            <a:off x="384825" y="119254"/>
            <a:ext cx="10139088" cy="566111"/>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sz="3200" dirty="0"/>
              <a:t>Marrickville Library</a:t>
            </a:r>
            <a:endParaRPr lang="en-AU" sz="3200" dirty="0">
              <a:solidFill>
                <a:srgbClr val="FF0000"/>
              </a:solidFill>
              <a:highlight>
                <a:srgbClr val="FFFF00"/>
              </a:highlight>
            </a:endParaRPr>
          </a:p>
        </p:txBody>
      </p:sp>
      <p:pic>
        <p:nvPicPr>
          <p:cNvPr id="6" name="Picture 5">
            <a:extLst>
              <a:ext uri="{FF2B5EF4-FFF2-40B4-BE49-F238E27FC236}">
                <a16:creationId xmlns:a16="http://schemas.microsoft.com/office/drawing/2014/main" id="{81A1BB6F-4C87-10B6-150A-A3CC47C5B77F}"/>
              </a:ext>
            </a:extLst>
          </p:cNvPr>
          <p:cNvPicPr>
            <a:picLocks noChangeAspect="1"/>
          </p:cNvPicPr>
          <p:nvPr/>
        </p:nvPicPr>
        <p:blipFill>
          <a:blip r:embed="rId2"/>
          <a:stretch>
            <a:fillRect/>
          </a:stretch>
        </p:blipFill>
        <p:spPr>
          <a:xfrm>
            <a:off x="384825" y="1052080"/>
            <a:ext cx="3933175" cy="3933175"/>
          </a:xfrm>
          <a:prstGeom prst="rect">
            <a:avLst/>
          </a:prstGeom>
        </p:spPr>
      </p:pic>
      <p:graphicFrame>
        <p:nvGraphicFramePr>
          <p:cNvPr id="7" name="Table 6">
            <a:extLst>
              <a:ext uri="{FF2B5EF4-FFF2-40B4-BE49-F238E27FC236}">
                <a16:creationId xmlns:a16="http://schemas.microsoft.com/office/drawing/2014/main" id="{CEBB64C0-3A4C-7BCA-3031-4F079B9AD264}"/>
              </a:ext>
            </a:extLst>
          </p:cNvPr>
          <p:cNvGraphicFramePr>
            <a:graphicFrameLocks noGrp="1"/>
          </p:cNvGraphicFramePr>
          <p:nvPr>
            <p:extLst>
              <p:ext uri="{D42A27DB-BD31-4B8C-83A1-F6EECF244321}">
                <p14:modId xmlns:p14="http://schemas.microsoft.com/office/powerpoint/2010/main" val="945230903"/>
              </p:ext>
            </p:extLst>
          </p:nvPr>
        </p:nvGraphicFramePr>
        <p:xfrm>
          <a:off x="5281006" y="4074492"/>
          <a:ext cx="6667500" cy="2463800"/>
        </p:xfrm>
        <a:graphic>
          <a:graphicData uri="http://schemas.openxmlformats.org/drawingml/2006/table">
            <a:tbl>
              <a:tblPr/>
              <a:tblGrid>
                <a:gridCol w="3200400">
                  <a:extLst>
                    <a:ext uri="{9D8B030D-6E8A-4147-A177-3AD203B41FA5}">
                      <a16:colId xmlns:a16="http://schemas.microsoft.com/office/drawing/2014/main" val="3807890825"/>
                    </a:ext>
                  </a:extLst>
                </a:gridCol>
                <a:gridCol w="1155700">
                  <a:extLst>
                    <a:ext uri="{9D8B030D-6E8A-4147-A177-3AD203B41FA5}">
                      <a16:colId xmlns:a16="http://schemas.microsoft.com/office/drawing/2014/main" val="3143538205"/>
                    </a:ext>
                  </a:extLst>
                </a:gridCol>
                <a:gridCol w="1155700">
                  <a:extLst>
                    <a:ext uri="{9D8B030D-6E8A-4147-A177-3AD203B41FA5}">
                      <a16:colId xmlns:a16="http://schemas.microsoft.com/office/drawing/2014/main" val="3037111233"/>
                    </a:ext>
                  </a:extLst>
                </a:gridCol>
                <a:gridCol w="1155700">
                  <a:extLst>
                    <a:ext uri="{9D8B030D-6E8A-4147-A177-3AD203B41FA5}">
                      <a16:colId xmlns:a16="http://schemas.microsoft.com/office/drawing/2014/main" val="1114720931"/>
                    </a:ext>
                  </a:extLst>
                </a:gridCol>
              </a:tblGrid>
              <a:tr h="273050">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a:noFill/>
                    </a:lnT>
                    <a:lnB>
                      <a:noFill/>
                    </a:lnB>
                    <a:noFill/>
                  </a:tcPr>
                </a:tc>
                <a:tc gridSpan="3">
                  <a:txBody>
                    <a:bodyPr/>
                    <a:lstStyle/>
                    <a:p>
                      <a:pPr algn="ctr" fontAlgn="ctr"/>
                      <a:r>
                        <a:rPr lang="en-AU" sz="1100" b="1" i="0" u="none" strike="noStrike">
                          <a:solidFill>
                            <a:srgbClr val="FFFFFF"/>
                          </a:solidFill>
                          <a:effectLst/>
                          <a:latin typeface="Poppins" panose="00000500000000000000" pitchFamily="2" charset="0"/>
                        </a:rPr>
                        <a:t>Marrickville Library</a:t>
                      </a:r>
                    </a:p>
                  </a:txBody>
                  <a:tcPr marL="6350" marR="6350" marT="6350" marB="0" anchor="ctr">
                    <a:lnL>
                      <a:noFill/>
                    </a:lnL>
                    <a:lnR>
                      <a:noFill/>
                    </a:lnR>
                    <a:lnT>
                      <a:noFill/>
                    </a:lnT>
                    <a:lnB>
                      <a:noFill/>
                    </a:lnB>
                    <a:solidFill>
                      <a:srgbClr val="002060"/>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758965651"/>
                  </a:ext>
                </a:extLst>
              </a:tr>
              <a:tr h="546100">
                <a:tc>
                  <a:txBody>
                    <a:bodyPr/>
                    <a:lstStyle/>
                    <a:p>
                      <a:pPr algn="ctr" fontAlgn="ctr"/>
                      <a:r>
                        <a:rPr lang="en-AU" sz="1100" b="1" i="0" u="none" strike="noStrike">
                          <a:solidFill>
                            <a:srgbClr val="FFFFFF"/>
                          </a:solidFill>
                          <a:effectLst/>
                          <a:latin typeface="Poppins" panose="00000500000000000000" pitchFamily="2" charset="0"/>
                        </a:rPr>
                        <a:t>Income &amp; Expenditure</a:t>
                      </a:r>
                    </a:p>
                  </a:txBody>
                  <a:tcPr marL="6350" marR="6350" marT="6350" marB="0" anchor="ctr">
                    <a:lnL>
                      <a:noFill/>
                    </a:lnL>
                    <a:lnR>
                      <a:noFill/>
                    </a:lnR>
                    <a:lnT>
                      <a:noFill/>
                    </a:lnT>
                    <a:lnB>
                      <a:noFill/>
                    </a:lnB>
                    <a:solidFill>
                      <a:srgbClr val="002060"/>
                    </a:solidFill>
                  </a:tcPr>
                </a:tc>
                <a:tc>
                  <a:txBody>
                    <a:bodyPr/>
                    <a:lstStyle/>
                    <a:p>
                      <a:pPr algn="ctr" fontAlgn="ctr"/>
                      <a:r>
                        <a:rPr lang="en-AU" sz="1100" b="1" i="0" u="none" strike="noStrike">
                          <a:solidFill>
                            <a:srgbClr val="FFFFFF"/>
                          </a:solidFill>
                          <a:effectLst/>
                          <a:latin typeface="Poppins" panose="00000500000000000000" pitchFamily="2" charset="0"/>
                        </a:rPr>
                        <a:t>2017/18 FY</a:t>
                      </a:r>
                    </a:p>
                  </a:txBody>
                  <a:tcPr marL="6350" marR="6350" marT="6350" marB="0" anchor="ctr">
                    <a:lnL>
                      <a:noFill/>
                    </a:lnL>
                    <a:lnR>
                      <a:noFill/>
                    </a:lnR>
                    <a:lnT>
                      <a:noFill/>
                    </a:lnT>
                    <a:lnB>
                      <a:noFill/>
                    </a:lnB>
                    <a:solidFill>
                      <a:srgbClr val="002060"/>
                    </a:solidFill>
                  </a:tcPr>
                </a:tc>
                <a:tc>
                  <a:txBody>
                    <a:bodyPr/>
                    <a:lstStyle/>
                    <a:p>
                      <a:pPr algn="ctr" fontAlgn="ctr"/>
                      <a:r>
                        <a:rPr lang="en-AU" sz="1100" b="1" i="0" u="none" strike="noStrike">
                          <a:solidFill>
                            <a:srgbClr val="FFFFFF"/>
                          </a:solidFill>
                          <a:effectLst/>
                          <a:latin typeface="Poppins" panose="00000500000000000000" pitchFamily="2" charset="0"/>
                        </a:rPr>
                        <a:t>2023/24 FY</a:t>
                      </a:r>
                    </a:p>
                  </a:txBody>
                  <a:tcPr marL="6350" marR="6350" marT="6350" marB="0" anchor="ctr">
                    <a:lnL>
                      <a:noFill/>
                    </a:lnL>
                    <a:lnR>
                      <a:noFill/>
                    </a:lnR>
                    <a:lnT>
                      <a:noFill/>
                    </a:lnT>
                    <a:lnB>
                      <a:noFill/>
                    </a:lnB>
                    <a:solidFill>
                      <a:srgbClr val="002060"/>
                    </a:solidFill>
                  </a:tcPr>
                </a:tc>
                <a:tc>
                  <a:txBody>
                    <a:bodyPr/>
                    <a:lstStyle/>
                    <a:p>
                      <a:pPr algn="ctr" fontAlgn="ctr"/>
                      <a:r>
                        <a:rPr lang="en-AU" sz="1100" b="1" i="0" u="none" strike="noStrike">
                          <a:solidFill>
                            <a:srgbClr val="FFFFFF"/>
                          </a:solidFill>
                          <a:effectLst/>
                          <a:latin typeface="Poppins" panose="00000500000000000000" pitchFamily="2" charset="0"/>
                        </a:rPr>
                        <a:t>Increase/ </a:t>
                      </a:r>
                      <a:br>
                        <a:rPr lang="en-AU" sz="1100" b="1" i="0" u="none" strike="noStrike">
                          <a:solidFill>
                            <a:srgbClr val="FFFFFF"/>
                          </a:solidFill>
                          <a:effectLst/>
                          <a:latin typeface="Poppins" panose="00000500000000000000" pitchFamily="2" charset="0"/>
                        </a:rPr>
                      </a:br>
                      <a:r>
                        <a:rPr lang="en-AU" sz="1100" b="1" i="0" u="none" strike="noStrike">
                          <a:solidFill>
                            <a:srgbClr val="FFFFFF"/>
                          </a:solidFill>
                          <a:effectLst/>
                          <a:latin typeface="Poppins" panose="00000500000000000000" pitchFamily="2" charset="0"/>
                        </a:rPr>
                        <a:t>Decrease</a:t>
                      </a:r>
                    </a:p>
                  </a:txBody>
                  <a:tcPr marL="6350" marR="6350" marT="6350" marB="0" anchor="ctr">
                    <a:lnL>
                      <a:noFill/>
                    </a:lnL>
                    <a:lnR>
                      <a:noFill/>
                    </a:lnR>
                    <a:lnT>
                      <a:noFill/>
                    </a:lnT>
                    <a:lnB>
                      <a:noFill/>
                    </a:lnB>
                    <a:solidFill>
                      <a:srgbClr val="002060"/>
                    </a:solidFill>
                  </a:tcPr>
                </a:tc>
                <a:extLst>
                  <a:ext uri="{0D108BD9-81ED-4DB2-BD59-A6C34878D82A}">
                    <a16:rowId xmlns:a16="http://schemas.microsoft.com/office/drawing/2014/main" val="3236052991"/>
                  </a:ext>
                </a:extLst>
              </a:tr>
              <a:tr h="273050">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a:noFill/>
                    </a:lnT>
                    <a:lnB>
                      <a:noFill/>
                    </a:lnB>
                    <a:noFill/>
                  </a:tcPr>
                </a:tc>
                <a:tc>
                  <a:txBody>
                    <a:bodyPr/>
                    <a:lstStyle/>
                    <a:p>
                      <a:pPr algn="ctr" fontAlgn="b"/>
                      <a:r>
                        <a:rPr lang="en-AU" sz="1100" b="0" i="1" u="none" strike="noStrike">
                          <a:solidFill>
                            <a:srgbClr val="000000"/>
                          </a:solidFill>
                          <a:effectLst/>
                          <a:latin typeface="Poppins" panose="00000500000000000000" pitchFamily="2" charset="0"/>
                        </a:rPr>
                        <a:t>$'000</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AU" sz="1100" b="0" i="1" u="none" strike="noStrike">
                          <a:solidFill>
                            <a:srgbClr val="000000"/>
                          </a:solidFill>
                          <a:effectLst/>
                          <a:latin typeface="Poppins" panose="00000500000000000000" pitchFamily="2" charset="0"/>
                        </a:rPr>
                        <a:t>$'000</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AU" sz="1100" b="0" i="1" u="none" strike="noStrike">
                          <a:solidFill>
                            <a:srgbClr val="000000"/>
                          </a:solidFill>
                          <a:effectLst/>
                          <a:latin typeface="Poppins" panose="00000500000000000000" pitchFamily="2" charset="0"/>
                        </a:rPr>
                        <a:t>$'000</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2825424"/>
                  </a:ext>
                </a:extLst>
              </a:tr>
              <a:tr h="273050">
                <a:tc>
                  <a:txBody>
                    <a:bodyPr/>
                    <a:lstStyle/>
                    <a:p>
                      <a:pPr algn="l" fontAlgn="b"/>
                      <a:r>
                        <a:rPr lang="en-AU" sz="1100" b="1" i="0" u="none" strike="noStrike">
                          <a:solidFill>
                            <a:srgbClr val="000000"/>
                          </a:solidFill>
                          <a:effectLst/>
                          <a:latin typeface="Poppins" panose="00000500000000000000" pitchFamily="2" charset="0"/>
                        </a:rPr>
                        <a:t>Total Income</a:t>
                      </a:r>
                    </a:p>
                  </a:txBody>
                  <a:tcPr marL="6350" marR="6350" marT="6350" marB="0" anchor="b">
                    <a:lnL>
                      <a:noFill/>
                    </a:lnL>
                    <a:lnR>
                      <a:noFill/>
                    </a:lnR>
                    <a:lnT>
                      <a:noFill/>
                    </a:lnT>
                    <a:lnB>
                      <a:noFill/>
                    </a:lnB>
                    <a:noFill/>
                  </a:tcPr>
                </a:tc>
                <a:tc>
                  <a:txBody>
                    <a:bodyPr/>
                    <a:lstStyle/>
                    <a:p>
                      <a:pPr algn="l" fontAlgn="b"/>
                      <a:r>
                        <a:rPr lang="en-AU" sz="1100" b="1" i="0" u="none" strike="noStrike">
                          <a:solidFill>
                            <a:srgbClr val="000000"/>
                          </a:solidFill>
                          <a:effectLst/>
                          <a:latin typeface="Poppins" panose="00000500000000000000" pitchFamily="2" charset="0"/>
                        </a:rPr>
                        <a:t>                       42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0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(42)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4291277"/>
                  </a:ext>
                </a:extLst>
              </a:tr>
              <a:tr h="273050">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a:noFill/>
                    </a:lnT>
                    <a:lnB>
                      <a:noFill/>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107300"/>
                  </a:ext>
                </a:extLst>
              </a:tr>
              <a:tr h="273050">
                <a:tc>
                  <a:txBody>
                    <a:bodyPr/>
                    <a:lstStyle/>
                    <a:p>
                      <a:pPr algn="l" fontAlgn="b"/>
                      <a:r>
                        <a:rPr lang="en-AU" sz="1100" b="1" i="0" u="none" strike="noStrike">
                          <a:solidFill>
                            <a:srgbClr val="000000"/>
                          </a:solidFill>
                          <a:effectLst/>
                          <a:latin typeface="Poppins" panose="00000500000000000000" pitchFamily="2" charset="0"/>
                        </a:rPr>
                        <a:t>Total Expenditure</a:t>
                      </a:r>
                    </a:p>
                  </a:txBody>
                  <a:tcPr marL="6350" marR="6350" marT="6350" marB="0" anchor="b">
                    <a:lnL>
                      <a:noFill/>
                    </a:lnL>
                    <a:lnR>
                      <a:noFill/>
                    </a:lnR>
                    <a:lnT>
                      <a:noFill/>
                    </a:lnT>
                    <a:lnB>
                      <a:noFill/>
                    </a:lnB>
                    <a:noFill/>
                  </a:tcPr>
                </a:tc>
                <a:tc>
                  <a:txBody>
                    <a:bodyPr/>
                    <a:lstStyle/>
                    <a:p>
                      <a:pPr algn="l" fontAlgn="b"/>
                      <a:r>
                        <a:rPr lang="en-AU" sz="1100" b="1" i="0" u="none" strike="noStrike">
                          <a:solidFill>
                            <a:srgbClr val="000000"/>
                          </a:solidFill>
                          <a:effectLst/>
                          <a:latin typeface="Poppins" panose="00000500000000000000" pitchFamily="2" charset="0"/>
                        </a:rPr>
                        <a:t>                  3,722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4,915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1,193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7069789"/>
                  </a:ext>
                </a:extLst>
              </a:tr>
              <a:tr h="273050">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a:noFill/>
                    </a:lnT>
                    <a:lnB>
                      <a:noFill/>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292118885"/>
                  </a:ext>
                </a:extLst>
              </a:tr>
              <a:tr h="279400">
                <a:tc>
                  <a:txBody>
                    <a:bodyPr/>
                    <a:lstStyle/>
                    <a:p>
                      <a:pPr algn="l" fontAlgn="b"/>
                      <a:r>
                        <a:rPr lang="en-US" sz="1100" b="1" i="0" u="none" strike="noStrike">
                          <a:solidFill>
                            <a:srgbClr val="000000"/>
                          </a:solidFill>
                          <a:effectLst/>
                          <a:latin typeface="Poppins" panose="00000500000000000000" pitchFamily="2" charset="0"/>
                        </a:rPr>
                        <a:t>Net Surplus/(Deficit) from Operations</a:t>
                      </a:r>
                    </a:p>
                  </a:txBody>
                  <a:tcPr marL="6350" marR="6350" marT="6350" marB="0" anchor="b">
                    <a:lnL>
                      <a:noFill/>
                    </a:lnL>
                    <a:lnR>
                      <a:noFill/>
                    </a:lnR>
                    <a:lnT>
                      <a:noFill/>
                    </a:lnT>
                    <a:lnB>
                      <a:noFill/>
                    </a:lnB>
                    <a:noFill/>
                  </a:tcPr>
                </a:tc>
                <a:tc>
                  <a:txBody>
                    <a:bodyPr/>
                    <a:lstStyle/>
                    <a:p>
                      <a:pPr algn="l" fontAlgn="b"/>
                      <a:r>
                        <a:rPr lang="en-AU" sz="1100" b="1" i="0" u="none" strike="noStrike">
                          <a:solidFill>
                            <a:srgbClr val="000000"/>
                          </a:solidFill>
                          <a:effectLst/>
                          <a:latin typeface="Poppins" panose="00000500000000000000" pitchFamily="2" charset="0"/>
                        </a:rPr>
                        <a:t>              (3,680) </a:t>
                      </a:r>
                    </a:p>
                  </a:txBody>
                  <a:tcPr marL="6350" marR="6350" marT="6350" marB="0" anchor="b">
                    <a:lnL>
                      <a:noFill/>
                    </a:lnL>
                    <a:lnR>
                      <a:noFill/>
                    </a:lnR>
                    <a:lnT>
                      <a:noFill/>
                    </a:lnT>
                    <a:lnB w="25400" cap="flat" cmpd="dbl"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(4,915) </a:t>
                      </a:r>
                    </a:p>
                  </a:txBody>
                  <a:tcPr marL="6350" marR="6350" marT="6350" marB="0" anchor="b">
                    <a:lnL>
                      <a:noFill/>
                    </a:lnL>
                    <a:lnR>
                      <a:noFill/>
                    </a:lnR>
                    <a:lnT>
                      <a:noFill/>
                    </a:lnT>
                    <a:lnB w="25400" cap="flat" cmpd="dbl"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(1,234) </a:t>
                      </a:r>
                    </a:p>
                  </a:txBody>
                  <a:tcPr marL="6350" marR="6350" marT="6350" marB="0" anchor="b">
                    <a:lnL>
                      <a:noFill/>
                    </a:lnL>
                    <a:lnR>
                      <a:noFill/>
                    </a:lnR>
                    <a:lnT>
                      <a:noFill/>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748574653"/>
                  </a:ext>
                </a:extLst>
              </a:tr>
            </a:tbl>
          </a:graphicData>
        </a:graphic>
      </p:graphicFrame>
      <p:graphicFrame>
        <p:nvGraphicFramePr>
          <p:cNvPr id="8" name="Chart 7">
            <a:extLst>
              <a:ext uri="{FF2B5EF4-FFF2-40B4-BE49-F238E27FC236}">
                <a16:creationId xmlns:a16="http://schemas.microsoft.com/office/drawing/2014/main" id="{2F565AA9-943B-494E-9928-CF7EF9FA9AF7}"/>
              </a:ext>
            </a:extLst>
          </p:cNvPr>
          <p:cNvGraphicFramePr>
            <a:graphicFrameLocks/>
          </p:cNvGraphicFramePr>
          <p:nvPr>
            <p:extLst>
              <p:ext uri="{D42A27DB-BD31-4B8C-83A1-F6EECF244321}">
                <p14:modId xmlns:p14="http://schemas.microsoft.com/office/powerpoint/2010/main" val="1606170429"/>
              </p:ext>
            </p:extLst>
          </p:nvPr>
        </p:nvGraphicFramePr>
        <p:xfrm>
          <a:off x="5281005" y="771438"/>
          <a:ext cx="6667499" cy="31022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0871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73F18E36-78D2-7DD6-B512-FC243040EE42}"/>
              </a:ext>
            </a:extLst>
          </p:cNvPr>
          <p:cNvSpPr>
            <a:spLocks noGrp="1"/>
          </p:cNvSpPr>
          <p:nvPr>
            <p:ph type="ftr" sz="quarter" idx="3"/>
          </p:nvPr>
        </p:nvSpPr>
        <p:spPr>
          <a:xfrm>
            <a:off x="384824" y="119254"/>
            <a:ext cx="9449131" cy="566111"/>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sz="3200" dirty="0"/>
              <a:t>Ashfield Aquatic Centre</a:t>
            </a:r>
            <a:endParaRPr lang="en-AU" sz="3200" dirty="0">
              <a:solidFill>
                <a:srgbClr val="FF0000"/>
              </a:solidFill>
              <a:highlight>
                <a:srgbClr val="FFFF00"/>
              </a:highlight>
            </a:endParaRPr>
          </a:p>
        </p:txBody>
      </p:sp>
      <p:graphicFrame>
        <p:nvGraphicFramePr>
          <p:cNvPr id="5" name="Table 4">
            <a:extLst>
              <a:ext uri="{FF2B5EF4-FFF2-40B4-BE49-F238E27FC236}">
                <a16:creationId xmlns:a16="http://schemas.microsoft.com/office/drawing/2014/main" id="{1A5A822F-DFF0-564E-7D1C-F7FA500F8A03}"/>
              </a:ext>
            </a:extLst>
          </p:cNvPr>
          <p:cNvGraphicFramePr>
            <a:graphicFrameLocks noGrp="1"/>
          </p:cNvGraphicFramePr>
          <p:nvPr>
            <p:extLst>
              <p:ext uri="{D42A27DB-BD31-4B8C-83A1-F6EECF244321}">
                <p14:modId xmlns:p14="http://schemas.microsoft.com/office/powerpoint/2010/main" val="3473652725"/>
              </p:ext>
            </p:extLst>
          </p:nvPr>
        </p:nvGraphicFramePr>
        <p:xfrm>
          <a:off x="5064123" y="3916550"/>
          <a:ext cx="6667500" cy="2463800"/>
        </p:xfrm>
        <a:graphic>
          <a:graphicData uri="http://schemas.openxmlformats.org/drawingml/2006/table">
            <a:tbl>
              <a:tblPr/>
              <a:tblGrid>
                <a:gridCol w="3200400">
                  <a:extLst>
                    <a:ext uri="{9D8B030D-6E8A-4147-A177-3AD203B41FA5}">
                      <a16:colId xmlns:a16="http://schemas.microsoft.com/office/drawing/2014/main" val="3285250850"/>
                    </a:ext>
                  </a:extLst>
                </a:gridCol>
                <a:gridCol w="1155700">
                  <a:extLst>
                    <a:ext uri="{9D8B030D-6E8A-4147-A177-3AD203B41FA5}">
                      <a16:colId xmlns:a16="http://schemas.microsoft.com/office/drawing/2014/main" val="463390940"/>
                    </a:ext>
                  </a:extLst>
                </a:gridCol>
                <a:gridCol w="1155700">
                  <a:extLst>
                    <a:ext uri="{9D8B030D-6E8A-4147-A177-3AD203B41FA5}">
                      <a16:colId xmlns:a16="http://schemas.microsoft.com/office/drawing/2014/main" val="181586471"/>
                    </a:ext>
                  </a:extLst>
                </a:gridCol>
                <a:gridCol w="1155700">
                  <a:extLst>
                    <a:ext uri="{9D8B030D-6E8A-4147-A177-3AD203B41FA5}">
                      <a16:colId xmlns:a16="http://schemas.microsoft.com/office/drawing/2014/main" val="1449072337"/>
                    </a:ext>
                  </a:extLst>
                </a:gridCol>
              </a:tblGrid>
              <a:tr h="273050">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a:noFill/>
                    </a:lnT>
                    <a:lnB>
                      <a:noFill/>
                    </a:lnB>
                    <a:noFill/>
                  </a:tcPr>
                </a:tc>
                <a:tc gridSpan="3">
                  <a:txBody>
                    <a:bodyPr/>
                    <a:lstStyle/>
                    <a:p>
                      <a:pPr algn="ctr" fontAlgn="ctr"/>
                      <a:r>
                        <a:rPr lang="en-AU" sz="1100" b="1" i="0" u="none" strike="noStrike">
                          <a:solidFill>
                            <a:srgbClr val="FFFFFF"/>
                          </a:solidFill>
                          <a:effectLst/>
                          <a:latin typeface="Poppins" panose="00000500000000000000" pitchFamily="2" charset="0"/>
                        </a:rPr>
                        <a:t>Ashfield Aquatic Centre</a:t>
                      </a:r>
                    </a:p>
                  </a:txBody>
                  <a:tcPr marL="6350" marR="6350" marT="6350" marB="0" anchor="ctr">
                    <a:lnL>
                      <a:noFill/>
                    </a:lnL>
                    <a:lnR>
                      <a:noFill/>
                    </a:lnR>
                    <a:lnT>
                      <a:noFill/>
                    </a:lnT>
                    <a:lnB>
                      <a:noFill/>
                    </a:lnB>
                    <a:solidFill>
                      <a:srgbClr val="002060"/>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451067439"/>
                  </a:ext>
                </a:extLst>
              </a:tr>
              <a:tr h="546100">
                <a:tc>
                  <a:txBody>
                    <a:bodyPr/>
                    <a:lstStyle/>
                    <a:p>
                      <a:pPr algn="ctr" fontAlgn="ctr"/>
                      <a:r>
                        <a:rPr lang="en-AU" sz="1100" b="1" i="0" u="none" strike="noStrike">
                          <a:solidFill>
                            <a:srgbClr val="FFFFFF"/>
                          </a:solidFill>
                          <a:effectLst/>
                          <a:latin typeface="Poppins" panose="00000500000000000000" pitchFamily="2" charset="0"/>
                        </a:rPr>
                        <a:t>Income &amp; Expenditure</a:t>
                      </a:r>
                    </a:p>
                  </a:txBody>
                  <a:tcPr marL="6350" marR="6350" marT="6350" marB="0" anchor="ctr">
                    <a:lnL>
                      <a:noFill/>
                    </a:lnL>
                    <a:lnR>
                      <a:noFill/>
                    </a:lnR>
                    <a:lnT>
                      <a:noFill/>
                    </a:lnT>
                    <a:lnB>
                      <a:noFill/>
                    </a:lnB>
                    <a:solidFill>
                      <a:srgbClr val="002060"/>
                    </a:solidFill>
                  </a:tcPr>
                </a:tc>
                <a:tc>
                  <a:txBody>
                    <a:bodyPr/>
                    <a:lstStyle/>
                    <a:p>
                      <a:pPr algn="ctr" fontAlgn="ctr"/>
                      <a:r>
                        <a:rPr lang="en-AU" sz="1100" b="1" i="0" u="none" strike="noStrike">
                          <a:solidFill>
                            <a:srgbClr val="FFFFFF"/>
                          </a:solidFill>
                          <a:effectLst/>
                          <a:latin typeface="Poppins" panose="00000500000000000000" pitchFamily="2" charset="0"/>
                        </a:rPr>
                        <a:t>2017/18 FY</a:t>
                      </a:r>
                    </a:p>
                  </a:txBody>
                  <a:tcPr marL="6350" marR="6350" marT="6350" marB="0" anchor="ctr">
                    <a:lnL>
                      <a:noFill/>
                    </a:lnL>
                    <a:lnR>
                      <a:noFill/>
                    </a:lnR>
                    <a:lnT>
                      <a:noFill/>
                    </a:lnT>
                    <a:lnB>
                      <a:noFill/>
                    </a:lnB>
                    <a:solidFill>
                      <a:srgbClr val="002060"/>
                    </a:solidFill>
                  </a:tcPr>
                </a:tc>
                <a:tc>
                  <a:txBody>
                    <a:bodyPr/>
                    <a:lstStyle/>
                    <a:p>
                      <a:pPr algn="ctr" fontAlgn="ctr"/>
                      <a:r>
                        <a:rPr lang="en-AU" sz="1100" b="1" i="0" u="none" strike="noStrike">
                          <a:solidFill>
                            <a:srgbClr val="FFFFFF"/>
                          </a:solidFill>
                          <a:effectLst/>
                          <a:latin typeface="Poppins" panose="00000500000000000000" pitchFamily="2" charset="0"/>
                        </a:rPr>
                        <a:t>2023/24 FY</a:t>
                      </a:r>
                    </a:p>
                  </a:txBody>
                  <a:tcPr marL="6350" marR="6350" marT="6350" marB="0" anchor="ctr">
                    <a:lnL>
                      <a:noFill/>
                    </a:lnL>
                    <a:lnR>
                      <a:noFill/>
                    </a:lnR>
                    <a:lnT>
                      <a:noFill/>
                    </a:lnT>
                    <a:lnB>
                      <a:noFill/>
                    </a:lnB>
                    <a:solidFill>
                      <a:srgbClr val="002060"/>
                    </a:solidFill>
                  </a:tcPr>
                </a:tc>
                <a:tc>
                  <a:txBody>
                    <a:bodyPr/>
                    <a:lstStyle/>
                    <a:p>
                      <a:pPr algn="ctr" fontAlgn="ctr"/>
                      <a:r>
                        <a:rPr lang="en-AU" sz="1100" b="1" i="0" u="none" strike="noStrike">
                          <a:solidFill>
                            <a:srgbClr val="FFFFFF"/>
                          </a:solidFill>
                          <a:effectLst/>
                          <a:latin typeface="Poppins" panose="00000500000000000000" pitchFamily="2" charset="0"/>
                        </a:rPr>
                        <a:t>Increase/ </a:t>
                      </a:r>
                      <a:br>
                        <a:rPr lang="en-AU" sz="1100" b="1" i="0" u="none" strike="noStrike">
                          <a:solidFill>
                            <a:srgbClr val="FFFFFF"/>
                          </a:solidFill>
                          <a:effectLst/>
                          <a:latin typeface="Poppins" panose="00000500000000000000" pitchFamily="2" charset="0"/>
                        </a:rPr>
                      </a:br>
                      <a:r>
                        <a:rPr lang="en-AU" sz="1100" b="1" i="0" u="none" strike="noStrike">
                          <a:solidFill>
                            <a:srgbClr val="FFFFFF"/>
                          </a:solidFill>
                          <a:effectLst/>
                          <a:latin typeface="Poppins" panose="00000500000000000000" pitchFamily="2" charset="0"/>
                        </a:rPr>
                        <a:t>Decrease</a:t>
                      </a:r>
                    </a:p>
                  </a:txBody>
                  <a:tcPr marL="6350" marR="6350" marT="6350" marB="0" anchor="ctr">
                    <a:lnL>
                      <a:noFill/>
                    </a:lnL>
                    <a:lnR>
                      <a:noFill/>
                    </a:lnR>
                    <a:lnT>
                      <a:noFill/>
                    </a:lnT>
                    <a:lnB>
                      <a:noFill/>
                    </a:lnB>
                    <a:solidFill>
                      <a:srgbClr val="002060"/>
                    </a:solidFill>
                  </a:tcPr>
                </a:tc>
                <a:extLst>
                  <a:ext uri="{0D108BD9-81ED-4DB2-BD59-A6C34878D82A}">
                    <a16:rowId xmlns:a16="http://schemas.microsoft.com/office/drawing/2014/main" val="4163745015"/>
                  </a:ext>
                </a:extLst>
              </a:tr>
              <a:tr h="273050">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a:noFill/>
                    </a:lnT>
                    <a:lnB>
                      <a:noFill/>
                    </a:lnB>
                    <a:noFill/>
                  </a:tcPr>
                </a:tc>
                <a:tc>
                  <a:txBody>
                    <a:bodyPr/>
                    <a:lstStyle/>
                    <a:p>
                      <a:pPr algn="ctr" fontAlgn="b"/>
                      <a:r>
                        <a:rPr lang="en-AU" sz="1100" b="0" i="1" u="none" strike="noStrike">
                          <a:solidFill>
                            <a:srgbClr val="000000"/>
                          </a:solidFill>
                          <a:effectLst/>
                          <a:latin typeface="Poppins" panose="00000500000000000000" pitchFamily="2" charset="0"/>
                        </a:rPr>
                        <a:t>$'000</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AU" sz="1100" b="0" i="1" u="none" strike="noStrike">
                          <a:solidFill>
                            <a:srgbClr val="000000"/>
                          </a:solidFill>
                          <a:effectLst/>
                          <a:latin typeface="Poppins" panose="00000500000000000000" pitchFamily="2" charset="0"/>
                        </a:rPr>
                        <a:t>$'000</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AU" sz="1100" b="0" i="1" u="none" strike="noStrike">
                          <a:solidFill>
                            <a:srgbClr val="000000"/>
                          </a:solidFill>
                          <a:effectLst/>
                          <a:latin typeface="Poppins" panose="00000500000000000000" pitchFamily="2" charset="0"/>
                        </a:rPr>
                        <a:t>$'000</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2774784"/>
                  </a:ext>
                </a:extLst>
              </a:tr>
              <a:tr h="273050">
                <a:tc>
                  <a:txBody>
                    <a:bodyPr/>
                    <a:lstStyle/>
                    <a:p>
                      <a:pPr algn="l" fontAlgn="b"/>
                      <a:r>
                        <a:rPr lang="en-AU" sz="1100" b="1" i="0" u="none" strike="noStrike">
                          <a:solidFill>
                            <a:srgbClr val="000000"/>
                          </a:solidFill>
                          <a:effectLst/>
                          <a:latin typeface="Poppins" panose="00000500000000000000" pitchFamily="2" charset="0"/>
                        </a:rPr>
                        <a:t>Total Income</a:t>
                      </a:r>
                    </a:p>
                  </a:txBody>
                  <a:tcPr marL="6350" marR="6350" marT="6350" marB="0" anchor="b">
                    <a:lnL>
                      <a:noFill/>
                    </a:lnL>
                    <a:lnR>
                      <a:noFill/>
                    </a:lnR>
                    <a:lnT>
                      <a:noFill/>
                    </a:lnT>
                    <a:lnB>
                      <a:noFill/>
                    </a:lnB>
                    <a:noFill/>
                  </a:tcPr>
                </a:tc>
                <a:tc>
                  <a:txBody>
                    <a:bodyPr/>
                    <a:lstStyle/>
                    <a:p>
                      <a:pPr algn="l" fontAlgn="b"/>
                      <a:r>
                        <a:rPr lang="en-AU" sz="1100" b="1" i="0" u="none" strike="noStrike">
                          <a:solidFill>
                            <a:srgbClr val="000000"/>
                          </a:solidFill>
                          <a:effectLst/>
                          <a:latin typeface="Poppins" panose="00000500000000000000" pitchFamily="2" charset="0"/>
                        </a:rPr>
                        <a:t>                  1,363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8,054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6,690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876254"/>
                  </a:ext>
                </a:extLst>
              </a:tr>
              <a:tr h="273050">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a:noFill/>
                    </a:lnT>
                    <a:lnB>
                      <a:noFill/>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9019649"/>
                  </a:ext>
                </a:extLst>
              </a:tr>
              <a:tr h="273050">
                <a:tc>
                  <a:txBody>
                    <a:bodyPr/>
                    <a:lstStyle/>
                    <a:p>
                      <a:pPr algn="l" fontAlgn="b"/>
                      <a:r>
                        <a:rPr lang="en-AU" sz="1100" b="1" i="0" u="none" strike="noStrike">
                          <a:solidFill>
                            <a:srgbClr val="000000"/>
                          </a:solidFill>
                          <a:effectLst/>
                          <a:latin typeface="Poppins" panose="00000500000000000000" pitchFamily="2" charset="0"/>
                        </a:rPr>
                        <a:t>Total Expenditure</a:t>
                      </a:r>
                    </a:p>
                  </a:txBody>
                  <a:tcPr marL="6350" marR="6350" marT="6350" marB="0" anchor="b">
                    <a:lnL>
                      <a:noFill/>
                    </a:lnL>
                    <a:lnR>
                      <a:noFill/>
                    </a:lnR>
                    <a:lnT>
                      <a:noFill/>
                    </a:lnT>
                    <a:lnB>
                      <a:noFill/>
                    </a:lnB>
                    <a:noFill/>
                  </a:tcPr>
                </a:tc>
                <a:tc>
                  <a:txBody>
                    <a:bodyPr/>
                    <a:lstStyle/>
                    <a:p>
                      <a:pPr algn="l" fontAlgn="b"/>
                      <a:r>
                        <a:rPr lang="en-AU" sz="1100" b="1" i="0" u="none" strike="noStrike">
                          <a:solidFill>
                            <a:srgbClr val="000000"/>
                          </a:solidFill>
                          <a:effectLst/>
                          <a:latin typeface="Poppins" panose="00000500000000000000" pitchFamily="2" charset="0"/>
                        </a:rPr>
                        <a:t>                 2,926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7,805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4,879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8539689"/>
                  </a:ext>
                </a:extLst>
              </a:tr>
              <a:tr h="273050">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a:noFill/>
                    </a:lnT>
                    <a:lnB>
                      <a:noFill/>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AU" sz="1100" b="0" i="0" u="none" strike="noStrike">
                        <a:solidFill>
                          <a:srgbClr val="000000"/>
                        </a:solidFill>
                        <a:effectLst/>
                        <a:latin typeface="Poppins" panose="00000500000000000000" pitchFamily="2"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363742144"/>
                  </a:ext>
                </a:extLst>
              </a:tr>
              <a:tr h="279400">
                <a:tc>
                  <a:txBody>
                    <a:bodyPr/>
                    <a:lstStyle/>
                    <a:p>
                      <a:pPr algn="l" fontAlgn="b"/>
                      <a:r>
                        <a:rPr lang="en-US" sz="1100" b="1" i="0" u="none" strike="noStrike">
                          <a:solidFill>
                            <a:srgbClr val="000000"/>
                          </a:solidFill>
                          <a:effectLst/>
                          <a:latin typeface="Poppins" panose="00000500000000000000" pitchFamily="2" charset="0"/>
                        </a:rPr>
                        <a:t>Net Surplus/(Deficit) from Operations</a:t>
                      </a:r>
                    </a:p>
                  </a:txBody>
                  <a:tcPr marL="6350" marR="6350" marT="6350" marB="0" anchor="b">
                    <a:lnL>
                      <a:noFill/>
                    </a:lnL>
                    <a:lnR>
                      <a:noFill/>
                    </a:lnR>
                    <a:lnT>
                      <a:noFill/>
                    </a:lnT>
                    <a:lnB>
                      <a:noFill/>
                    </a:lnB>
                    <a:noFill/>
                  </a:tcPr>
                </a:tc>
                <a:tc>
                  <a:txBody>
                    <a:bodyPr/>
                    <a:lstStyle/>
                    <a:p>
                      <a:pPr algn="l" fontAlgn="b"/>
                      <a:r>
                        <a:rPr lang="en-AU" sz="1100" b="1" i="0" u="none" strike="noStrike">
                          <a:solidFill>
                            <a:srgbClr val="000000"/>
                          </a:solidFill>
                          <a:effectLst/>
                          <a:latin typeface="Poppins" panose="00000500000000000000" pitchFamily="2" charset="0"/>
                        </a:rPr>
                        <a:t>               (1,562) </a:t>
                      </a:r>
                    </a:p>
                  </a:txBody>
                  <a:tcPr marL="6350" marR="6350" marT="6350" marB="0" anchor="b">
                    <a:lnL>
                      <a:noFill/>
                    </a:lnL>
                    <a:lnR>
                      <a:noFill/>
                    </a:lnR>
                    <a:lnT>
                      <a:noFill/>
                    </a:lnT>
                    <a:lnB w="25400" cap="flat" cmpd="dbl"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249 </a:t>
                      </a:r>
                    </a:p>
                  </a:txBody>
                  <a:tcPr marL="6350" marR="6350" marT="6350" marB="0" anchor="b">
                    <a:lnL>
                      <a:noFill/>
                    </a:lnL>
                    <a:lnR>
                      <a:noFill/>
                    </a:lnR>
                    <a:lnT>
                      <a:noFill/>
                    </a:lnT>
                    <a:lnB w="25400" cap="flat" cmpd="dbl" algn="ctr">
                      <a:solidFill>
                        <a:srgbClr val="000000"/>
                      </a:solidFill>
                      <a:prstDash val="solid"/>
                      <a:round/>
                      <a:headEnd type="none" w="med" len="med"/>
                      <a:tailEnd type="none" w="med" len="med"/>
                    </a:lnB>
                    <a:noFill/>
                  </a:tcPr>
                </a:tc>
                <a:tc>
                  <a:txBody>
                    <a:bodyPr/>
                    <a:lstStyle/>
                    <a:p>
                      <a:pPr algn="l" fontAlgn="b"/>
                      <a:r>
                        <a:rPr lang="en-AU" sz="1100" b="1" i="0" u="none" strike="noStrike">
                          <a:solidFill>
                            <a:srgbClr val="000000"/>
                          </a:solidFill>
                          <a:effectLst/>
                          <a:latin typeface="Poppins" panose="00000500000000000000" pitchFamily="2" charset="0"/>
                        </a:rPr>
                        <a:t>                     1,811 </a:t>
                      </a:r>
                    </a:p>
                  </a:txBody>
                  <a:tcPr marL="6350" marR="6350" marT="6350" marB="0" anchor="b">
                    <a:lnL>
                      <a:noFill/>
                    </a:lnL>
                    <a:lnR>
                      <a:noFill/>
                    </a:lnR>
                    <a:lnT>
                      <a:noFill/>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4143191389"/>
                  </a:ext>
                </a:extLst>
              </a:tr>
            </a:tbl>
          </a:graphicData>
        </a:graphic>
      </p:graphicFrame>
      <p:graphicFrame>
        <p:nvGraphicFramePr>
          <p:cNvPr id="6" name="Chart 5">
            <a:extLst>
              <a:ext uri="{FF2B5EF4-FFF2-40B4-BE49-F238E27FC236}">
                <a16:creationId xmlns:a16="http://schemas.microsoft.com/office/drawing/2014/main" id="{B0862FAA-0AE2-6D97-6CFC-92A08232433C}"/>
              </a:ext>
            </a:extLst>
          </p:cNvPr>
          <p:cNvGraphicFramePr>
            <a:graphicFrameLocks/>
          </p:cNvGraphicFramePr>
          <p:nvPr>
            <p:extLst>
              <p:ext uri="{D42A27DB-BD31-4B8C-83A1-F6EECF244321}">
                <p14:modId xmlns:p14="http://schemas.microsoft.com/office/powerpoint/2010/main" val="951481085"/>
              </p:ext>
            </p:extLst>
          </p:nvPr>
        </p:nvGraphicFramePr>
        <p:xfrm>
          <a:off x="5064123" y="773084"/>
          <a:ext cx="6743052" cy="3009207"/>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6A611484-48BC-B19E-DCFD-C1F3DE766794}"/>
              </a:ext>
            </a:extLst>
          </p:cNvPr>
          <p:cNvPicPr>
            <a:picLocks noChangeAspect="1"/>
          </p:cNvPicPr>
          <p:nvPr/>
        </p:nvPicPr>
        <p:blipFill>
          <a:blip r:embed="rId4"/>
          <a:stretch>
            <a:fillRect/>
          </a:stretch>
        </p:blipFill>
        <p:spPr>
          <a:xfrm>
            <a:off x="265662" y="1084376"/>
            <a:ext cx="3616909" cy="3616909"/>
          </a:xfrm>
          <a:prstGeom prst="rect">
            <a:avLst/>
          </a:prstGeom>
        </p:spPr>
      </p:pic>
    </p:spTree>
    <p:extLst>
      <p:ext uri="{BB962C8B-B14F-4D97-AF65-F5344CB8AC3E}">
        <p14:creationId xmlns:p14="http://schemas.microsoft.com/office/powerpoint/2010/main" val="3631678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73F18E36-78D2-7DD6-B512-FC243040EE42}"/>
              </a:ext>
            </a:extLst>
          </p:cNvPr>
          <p:cNvSpPr>
            <a:spLocks noGrp="1"/>
          </p:cNvSpPr>
          <p:nvPr>
            <p:ph type="ftr" sz="quarter" idx="3"/>
          </p:nvPr>
        </p:nvSpPr>
        <p:spPr>
          <a:xfrm>
            <a:off x="384824" y="119254"/>
            <a:ext cx="11422352" cy="566111"/>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sz="3200" dirty="0"/>
              <a:t>Additional operating costs - from new assets</a:t>
            </a:r>
            <a:endParaRPr lang="en-AU" sz="3200" dirty="0">
              <a:solidFill>
                <a:srgbClr val="FF0000"/>
              </a:solidFill>
              <a:highlight>
                <a:srgbClr val="FFFF00"/>
              </a:highlight>
            </a:endParaRPr>
          </a:p>
        </p:txBody>
      </p:sp>
      <p:graphicFrame>
        <p:nvGraphicFramePr>
          <p:cNvPr id="4" name="Chart 3">
            <a:extLst>
              <a:ext uri="{FF2B5EF4-FFF2-40B4-BE49-F238E27FC236}">
                <a16:creationId xmlns:a16="http://schemas.microsoft.com/office/drawing/2014/main" id="{C3F6CEDF-A20A-4A1A-B7E9-ED87AF306ECE}"/>
              </a:ext>
            </a:extLst>
          </p:cNvPr>
          <p:cNvGraphicFramePr>
            <a:graphicFrameLocks/>
          </p:cNvGraphicFramePr>
          <p:nvPr>
            <p:extLst>
              <p:ext uri="{D42A27DB-BD31-4B8C-83A1-F6EECF244321}">
                <p14:modId xmlns:p14="http://schemas.microsoft.com/office/powerpoint/2010/main" val="2739446534"/>
              </p:ext>
            </p:extLst>
          </p:nvPr>
        </p:nvGraphicFramePr>
        <p:xfrm>
          <a:off x="441434" y="685366"/>
          <a:ext cx="11365742" cy="53764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27638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73F18E36-78D2-7DD6-B512-FC243040EE42}"/>
              </a:ext>
            </a:extLst>
          </p:cNvPr>
          <p:cNvSpPr>
            <a:spLocks noGrp="1"/>
          </p:cNvSpPr>
          <p:nvPr>
            <p:ph type="ftr" sz="quarter" idx="3"/>
          </p:nvPr>
        </p:nvSpPr>
        <p:spPr>
          <a:xfrm>
            <a:off x="384824" y="119254"/>
            <a:ext cx="11502376" cy="566111"/>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sz="2600" dirty="0"/>
              <a:t>Additional operating costs &amp; s7.11 unapportioned costs</a:t>
            </a:r>
            <a:endParaRPr lang="en-AU" sz="2600" dirty="0">
              <a:solidFill>
                <a:srgbClr val="FF0000"/>
              </a:solidFill>
              <a:highlight>
                <a:srgbClr val="FFFF00"/>
              </a:highlight>
            </a:endParaRPr>
          </a:p>
        </p:txBody>
      </p:sp>
      <p:graphicFrame>
        <p:nvGraphicFramePr>
          <p:cNvPr id="2" name="Chart 1">
            <a:extLst>
              <a:ext uri="{FF2B5EF4-FFF2-40B4-BE49-F238E27FC236}">
                <a16:creationId xmlns:a16="http://schemas.microsoft.com/office/drawing/2014/main" id="{0061F671-FC26-F310-D8D5-7FA038F7C223}"/>
              </a:ext>
            </a:extLst>
          </p:cNvPr>
          <p:cNvGraphicFramePr>
            <a:graphicFrameLocks/>
          </p:cNvGraphicFramePr>
          <p:nvPr/>
        </p:nvGraphicFramePr>
        <p:xfrm>
          <a:off x="384824" y="788276"/>
          <a:ext cx="11139769" cy="52814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782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A5086-FA84-D95E-0A78-4A3920FA2053}"/>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B943E338-8443-F4DE-5E49-294E7A552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150" y="1581150"/>
            <a:ext cx="5276850" cy="52768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a:extLst>
              <a:ext uri="{FF2B5EF4-FFF2-40B4-BE49-F238E27FC236}">
                <a16:creationId xmlns:a16="http://schemas.microsoft.com/office/drawing/2014/main" id="{E8C8A6DB-81BC-61AD-9C5A-2E8DA8E4BA9E}"/>
              </a:ext>
            </a:extLst>
          </p:cNvPr>
          <p:cNvSpPr txBox="1">
            <a:spLocks/>
          </p:cNvSpPr>
          <p:nvPr/>
        </p:nvSpPr>
        <p:spPr>
          <a:xfrm>
            <a:off x="464230" y="755396"/>
            <a:ext cx="8060592" cy="3962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0" dirty="0">
                <a:latin typeface="Poppins"/>
                <a:cs typeface="Poppins"/>
              </a:rPr>
              <a:t>Thank You!</a:t>
            </a:r>
            <a:endParaRPr lang="en-GB" sz="8000" dirty="0"/>
          </a:p>
        </p:txBody>
      </p:sp>
      <p:pic>
        <p:nvPicPr>
          <p:cNvPr id="7" name="Picture 6">
            <a:extLst>
              <a:ext uri="{FF2B5EF4-FFF2-40B4-BE49-F238E27FC236}">
                <a16:creationId xmlns:a16="http://schemas.microsoft.com/office/drawing/2014/main" id="{0292213A-DE8A-C4F9-6DC0-1E27FBABE1E4}"/>
              </a:ext>
            </a:extLst>
          </p:cNvPr>
          <p:cNvPicPr>
            <a:picLocks noChangeAspect="1"/>
          </p:cNvPicPr>
          <p:nvPr/>
        </p:nvPicPr>
        <p:blipFill>
          <a:blip r:embed="rId3"/>
          <a:stretch>
            <a:fillRect/>
          </a:stretch>
        </p:blipFill>
        <p:spPr>
          <a:xfrm>
            <a:off x="289248" y="1826594"/>
            <a:ext cx="6081552" cy="1877659"/>
          </a:xfrm>
          <a:prstGeom prst="rect">
            <a:avLst/>
          </a:prstGeom>
        </p:spPr>
      </p:pic>
    </p:spTree>
    <p:extLst>
      <p:ext uri="{BB962C8B-B14F-4D97-AF65-F5344CB8AC3E}">
        <p14:creationId xmlns:p14="http://schemas.microsoft.com/office/powerpoint/2010/main" val="1553005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42167C-23F4-4A83-9CBC-32D677495070}"/>
              </a:ext>
            </a:extLst>
          </p:cNvPr>
          <p:cNvSpPr>
            <a:spLocks noGrp="1"/>
          </p:cNvSpPr>
          <p:nvPr>
            <p:ph idx="1"/>
          </p:nvPr>
        </p:nvSpPr>
        <p:spPr>
          <a:xfrm>
            <a:off x="302446" y="206665"/>
            <a:ext cx="10783330" cy="543834"/>
          </a:xfrm>
        </p:spPr>
        <p:txBody>
          <a:bodyPr>
            <a:normAutofit/>
          </a:bodyPr>
          <a:lstStyle/>
          <a:p>
            <a:r>
              <a:rPr lang="en-AU" sz="3200" dirty="0">
                <a:latin typeface="Poppins" panose="00000500000000000000" pitchFamily="2" charset="0"/>
                <a:cs typeface="Poppins" panose="00000500000000000000" pitchFamily="2" charset="0"/>
              </a:rPr>
              <a:t>What we’ll cover</a:t>
            </a:r>
          </a:p>
        </p:txBody>
      </p:sp>
      <p:sp>
        <p:nvSpPr>
          <p:cNvPr id="3" name="Content Placeholder 2">
            <a:extLst>
              <a:ext uri="{FF2B5EF4-FFF2-40B4-BE49-F238E27FC236}">
                <a16:creationId xmlns:a16="http://schemas.microsoft.com/office/drawing/2014/main" id="{AFFA159C-67BF-41F0-B50B-2EE62499AD29}"/>
              </a:ext>
            </a:extLst>
          </p:cNvPr>
          <p:cNvSpPr>
            <a:spLocks noGrp="1"/>
          </p:cNvSpPr>
          <p:nvPr>
            <p:ph idx="11"/>
          </p:nvPr>
        </p:nvSpPr>
        <p:spPr>
          <a:xfrm>
            <a:off x="396816" y="1381468"/>
            <a:ext cx="6587972" cy="3704882"/>
          </a:xfrm>
        </p:spPr>
        <p:txBody>
          <a:bodyPr/>
          <a:lstStyle/>
          <a:p>
            <a:pPr marL="457200" indent="-457200">
              <a:buFont typeface="Arial" panose="020B0604020202020204" pitchFamily="34" charset="0"/>
              <a:buChar char="•"/>
            </a:pPr>
            <a:r>
              <a:rPr lang="en-AU" sz="2200" dirty="0"/>
              <a:t>Council finance 101</a:t>
            </a:r>
          </a:p>
          <a:p>
            <a:pPr marL="457200" indent="-457200">
              <a:buFont typeface="Arial" panose="020B0604020202020204" pitchFamily="34" charset="0"/>
              <a:buChar char="•"/>
            </a:pPr>
            <a:endParaRPr lang="en-AU" sz="2200" dirty="0"/>
          </a:p>
          <a:p>
            <a:pPr marL="457200" indent="-457200">
              <a:buFont typeface="Arial" panose="020B0604020202020204" pitchFamily="34" charset="0"/>
              <a:buChar char="•"/>
            </a:pPr>
            <a:r>
              <a:rPr lang="en-AU" sz="2200" dirty="0"/>
              <a:t>Capital (infrastructure) deep dive</a:t>
            </a:r>
          </a:p>
          <a:p>
            <a:pPr marL="457200" indent="-457200">
              <a:buFont typeface="Arial" panose="020B0604020202020204" pitchFamily="34" charset="0"/>
              <a:buChar char="•"/>
            </a:pPr>
            <a:endParaRPr lang="en-AU" sz="2200" dirty="0"/>
          </a:p>
          <a:p>
            <a:pPr marL="457200" indent="-457200">
              <a:buFont typeface="Arial" panose="020B0604020202020204" pitchFamily="34" charset="0"/>
              <a:buChar char="•"/>
            </a:pPr>
            <a:r>
              <a:rPr lang="en-AU" sz="2200" dirty="0"/>
              <a:t>Council reserves - and why they are important</a:t>
            </a:r>
          </a:p>
          <a:p>
            <a:pPr marL="457200" indent="-457200">
              <a:buFont typeface="Arial" panose="020B0604020202020204" pitchFamily="34" charset="0"/>
              <a:buChar char="•"/>
            </a:pPr>
            <a:endParaRPr lang="en-AU" sz="2200" dirty="0"/>
          </a:p>
          <a:p>
            <a:pPr marL="457200" indent="-457200">
              <a:buFont typeface="Arial" panose="020B0604020202020204" pitchFamily="34" charset="0"/>
              <a:buChar char="•"/>
            </a:pPr>
            <a:r>
              <a:rPr lang="en-AU" sz="2200" dirty="0"/>
              <a:t>Infrastructure contributions – finance perspective</a:t>
            </a:r>
          </a:p>
          <a:p>
            <a:endParaRPr lang="en-AU" sz="2200" dirty="0"/>
          </a:p>
          <a:p>
            <a:endParaRPr lang="en-AU" sz="2200" dirty="0"/>
          </a:p>
        </p:txBody>
      </p:sp>
      <p:pic>
        <p:nvPicPr>
          <p:cNvPr id="2050" name="Picture 2" descr="Dollar Sign PNG Image - PurePNG | Free transparent CC0 PNG Image Library">
            <a:extLst>
              <a:ext uri="{FF2B5EF4-FFF2-40B4-BE49-F238E27FC236}">
                <a16:creationId xmlns:a16="http://schemas.microsoft.com/office/drawing/2014/main" id="{C4C323A5-FF9C-6DA4-6D4A-6AA29448A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790" y="1184115"/>
            <a:ext cx="3027901" cy="4317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534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31659A-45BB-46A1-86D0-15AA86BAC528}"/>
              </a:ext>
            </a:extLst>
          </p:cNvPr>
          <p:cNvSpPr>
            <a:spLocks noGrp="1"/>
          </p:cNvSpPr>
          <p:nvPr>
            <p:ph type="title"/>
          </p:nvPr>
        </p:nvSpPr>
        <p:spPr>
          <a:xfrm>
            <a:off x="388129" y="1658158"/>
            <a:ext cx="11415742" cy="1054442"/>
          </a:xfrm>
        </p:spPr>
        <p:txBody>
          <a:bodyPr/>
          <a:lstStyle/>
          <a:p>
            <a:r>
              <a:rPr lang="en-AU" dirty="0"/>
              <a:t>Council finance 101</a:t>
            </a:r>
          </a:p>
        </p:txBody>
      </p:sp>
    </p:spTree>
    <p:extLst>
      <p:ext uri="{BB962C8B-B14F-4D97-AF65-F5344CB8AC3E}">
        <p14:creationId xmlns:p14="http://schemas.microsoft.com/office/powerpoint/2010/main" val="4228321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42167C-23F4-4A83-9CBC-32D677495070}"/>
              </a:ext>
            </a:extLst>
          </p:cNvPr>
          <p:cNvSpPr>
            <a:spLocks noGrp="1"/>
          </p:cNvSpPr>
          <p:nvPr>
            <p:ph idx="1"/>
          </p:nvPr>
        </p:nvSpPr>
        <p:spPr>
          <a:xfrm>
            <a:off x="302446" y="206665"/>
            <a:ext cx="10783330" cy="543834"/>
          </a:xfrm>
        </p:spPr>
        <p:txBody>
          <a:bodyPr>
            <a:normAutofit/>
          </a:bodyPr>
          <a:lstStyle/>
          <a:p>
            <a:r>
              <a:rPr lang="en-AU" sz="3200" dirty="0">
                <a:latin typeface="Poppins" panose="00000500000000000000" pitchFamily="2" charset="0"/>
                <a:cs typeface="Poppins" panose="00000500000000000000" pitchFamily="2" charset="0"/>
              </a:rPr>
              <a:t>Finance Key Tasks</a:t>
            </a:r>
          </a:p>
        </p:txBody>
      </p:sp>
      <p:sp>
        <p:nvSpPr>
          <p:cNvPr id="3" name="Content Placeholder 2">
            <a:extLst>
              <a:ext uri="{FF2B5EF4-FFF2-40B4-BE49-F238E27FC236}">
                <a16:creationId xmlns:a16="http://schemas.microsoft.com/office/drawing/2014/main" id="{AFFA159C-67BF-41F0-B50B-2EE62499AD29}"/>
              </a:ext>
            </a:extLst>
          </p:cNvPr>
          <p:cNvSpPr>
            <a:spLocks noGrp="1"/>
          </p:cNvSpPr>
          <p:nvPr>
            <p:ph idx="11"/>
          </p:nvPr>
        </p:nvSpPr>
        <p:spPr>
          <a:xfrm>
            <a:off x="302445" y="750499"/>
            <a:ext cx="6957575" cy="5413818"/>
          </a:xfrm>
        </p:spPr>
        <p:txBody>
          <a:bodyPr/>
          <a:lstStyle/>
          <a:p>
            <a:r>
              <a:rPr lang="en-US" sz="1800" dirty="0"/>
              <a:t>Responsible for managing Council's financial position and financial commitments in accordance with </a:t>
            </a:r>
            <a:r>
              <a:rPr lang="en-US" sz="1800" i="1" dirty="0"/>
              <a:t>the Local Government Act 1993</a:t>
            </a:r>
            <a:r>
              <a:rPr lang="en-US" sz="1800" dirty="0"/>
              <a:t>, </a:t>
            </a:r>
            <a:r>
              <a:rPr lang="en-US" sz="1800" i="1" dirty="0"/>
              <a:t>Local Government (General) Regulation 2005</a:t>
            </a:r>
            <a:r>
              <a:rPr lang="en-US" sz="1800" dirty="0"/>
              <a:t>, the Local Government Code of Accounting Practice and Financial Reporting and the Australian Accounting Standards. </a:t>
            </a:r>
            <a:endParaRPr lang="en-AU" sz="1800" dirty="0"/>
          </a:p>
          <a:p>
            <a:endParaRPr lang="en-AU" sz="1800" dirty="0"/>
          </a:p>
          <a:p>
            <a:r>
              <a:rPr lang="en-AU" sz="1800" dirty="0"/>
              <a:t>Key strategic documents include:</a:t>
            </a:r>
          </a:p>
          <a:p>
            <a:pPr marL="285750" indent="-285750">
              <a:buFont typeface="Arial" panose="020B0604020202020204" pitchFamily="34" charset="0"/>
              <a:buChar char="•"/>
            </a:pPr>
            <a:r>
              <a:rPr lang="en-AU" sz="1800" dirty="0"/>
              <a:t>Financial Statements</a:t>
            </a:r>
          </a:p>
          <a:p>
            <a:pPr marL="285750" indent="-285750">
              <a:buFont typeface="Arial" panose="020B0604020202020204" pitchFamily="34" charset="0"/>
              <a:buChar char="•"/>
            </a:pPr>
            <a:r>
              <a:rPr lang="en-AU" sz="1800" dirty="0"/>
              <a:t>Delivery Program, Operating Program</a:t>
            </a:r>
          </a:p>
          <a:p>
            <a:pPr marL="285750" indent="-285750">
              <a:buFont typeface="Arial" panose="020B0604020202020204" pitchFamily="34" charset="0"/>
              <a:buChar char="•"/>
            </a:pPr>
            <a:r>
              <a:rPr lang="en-AU" sz="1800" dirty="0"/>
              <a:t>Quarterly Budget Review Statements</a:t>
            </a:r>
          </a:p>
          <a:p>
            <a:pPr marL="285750" indent="-285750">
              <a:buFont typeface="Arial" panose="020B0604020202020204" pitchFamily="34" charset="0"/>
              <a:buChar char="•"/>
            </a:pPr>
            <a:r>
              <a:rPr lang="en-AU" sz="1800" dirty="0"/>
              <a:t>10 Long Term Financial Plan</a:t>
            </a:r>
          </a:p>
          <a:p>
            <a:endParaRPr lang="en-AU" sz="1800" dirty="0"/>
          </a:p>
          <a:p>
            <a:r>
              <a:rPr lang="en-AU" sz="1800" dirty="0"/>
              <a:t>Finance assist with the collection of $18 million in developer contributions per year and allocate over $23 million towards funding capital projects</a:t>
            </a:r>
          </a:p>
          <a:p>
            <a:endParaRPr lang="en-AU" sz="1800" dirty="0"/>
          </a:p>
        </p:txBody>
      </p:sp>
      <p:pic>
        <p:nvPicPr>
          <p:cNvPr id="4" name="Picture 3">
            <a:extLst>
              <a:ext uri="{FF2B5EF4-FFF2-40B4-BE49-F238E27FC236}">
                <a16:creationId xmlns:a16="http://schemas.microsoft.com/office/drawing/2014/main" id="{BE3D00B8-300D-3974-93E2-C651DA5D1FB1}"/>
              </a:ext>
            </a:extLst>
          </p:cNvPr>
          <p:cNvPicPr>
            <a:picLocks noChangeAspect="1"/>
          </p:cNvPicPr>
          <p:nvPr/>
        </p:nvPicPr>
        <p:blipFill>
          <a:blip r:embed="rId3"/>
          <a:stretch>
            <a:fillRect/>
          </a:stretch>
        </p:blipFill>
        <p:spPr>
          <a:xfrm>
            <a:off x="7472515" y="223188"/>
            <a:ext cx="4353798" cy="6411623"/>
          </a:xfrm>
          <a:prstGeom prst="rect">
            <a:avLst/>
          </a:prstGeom>
        </p:spPr>
      </p:pic>
    </p:spTree>
    <p:extLst>
      <p:ext uri="{BB962C8B-B14F-4D97-AF65-F5344CB8AC3E}">
        <p14:creationId xmlns:p14="http://schemas.microsoft.com/office/powerpoint/2010/main" val="2574687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C2B4202-08FF-4CCE-8E9C-852A55FCD191}"/>
              </a:ext>
            </a:extLst>
          </p:cNvPr>
          <p:cNvSpPr>
            <a:spLocks noGrp="1"/>
          </p:cNvSpPr>
          <p:nvPr>
            <p:ph idx="1"/>
          </p:nvPr>
        </p:nvSpPr>
        <p:spPr>
          <a:xfrm>
            <a:off x="345989" y="164927"/>
            <a:ext cx="10783330" cy="695155"/>
          </a:xfrm>
        </p:spPr>
        <p:txBody>
          <a:bodyPr>
            <a:noAutofit/>
          </a:bodyPr>
          <a:lstStyle/>
          <a:p>
            <a:r>
              <a:rPr lang="en-AU" sz="3200" dirty="0">
                <a:latin typeface="Poppins" panose="00000500000000000000" pitchFamily="2" charset="0"/>
                <a:cs typeface="Poppins" panose="00000500000000000000" pitchFamily="2" charset="0"/>
              </a:rPr>
              <a:t>Income sources</a:t>
            </a:r>
          </a:p>
        </p:txBody>
      </p:sp>
      <p:sp>
        <p:nvSpPr>
          <p:cNvPr id="4" name="TextBox 3">
            <a:extLst>
              <a:ext uri="{FF2B5EF4-FFF2-40B4-BE49-F238E27FC236}">
                <a16:creationId xmlns:a16="http://schemas.microsoft.com/office/drawing/2014/main" id="{04DD24A3-3415-DC1F-F6AA-A99C06C25F28}"/>
              </a:ext>
            </a:extLst>
          </p:cNvPr>
          <p:cNvSpPr txBox="1"/>
          <p:nvPr/>
        </p:nvSpPr>
        <p:spPr>
          <a:xfrm>
            <a:off x="6343240" y="6054464"/>
            <a:ext cx="5946444" cy="338554"/>
          </a:xfrm>
          <a:prstGeom prst="rect">
            <a:avLst/>
          </a:prstGeom>
          <a:noFill/>
        </p:spPr>
        <p:txBody>
          <a:bodyPr wrap="square" rtlCol="0">
            <a:spAutoFit/>
          </a:bodyPr>
          <a:lstStyle/>
          <a:p>
            <a:r>
              <a:rPr lang="en-AU" sz="1600" b="1" dirty="0">
                <a:solidFill>
                  <a:srgbClr val="5F5F5F"/>
                </a:solidFill>
                <a:latin typeface="Poppins" panose="00000500000000000000" pitchFamily="2" charset="0"/>
                <a:cs typeface="Poppins" panose="00000500000000000000" pitchFamily="2" charset="0"/>
              </a:rPr>
              <a:t>Domestic Waste ($47.2m)</a:t>
            </a:r>
          </a:p>
        </p:txBody>
      </p:sp>
      <p:graphicFrame>
        <p:nvGraphicFramePr>
          <p:cNvPr id="5" name="Chart 4">
            <a:extLst>
              <a:ext uri="{FF2B5EF4-FFF2-40B4-BE49-F238E27FC236}">
                <a16:creationId xmlns:a16="http://schemas.microsoft.com/office/drawing/2014/main" id="{81CE879A-CE20-475E-9225-5C4C124B914E}"/>
              </a:ext>
            </a:extLst>
          </p:cNvPr>
          <p:cNvGraphicFramePr>
            <a:graphicFrameLocks/>
          </p:cNvGraphicFramePr>
          <p:nvPr>
            <p:extLst>
              <p:ext uri="{D42A27DB-BD31-4B8C-83A1-F6EECF244321}">
                <p14:modId xmlns:p14="http://schemas.microsoft.com/office/powerpoint/2010/main" val="2434336424"/>
              </p:ext>
            </p:extLst>
          </p:nvPr>
        </p:nvGraphicFramePr>
        <p:xfrm>
          <a:off x="5018094" y="1049689"/>
          <a:ext cx="5227349" cy="499443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B4A0EA0-5010-9B33-A0F9-2A71B438596A}"/>
              </a:ext>
            </a:extLst>
          </p:cNvPr>
          <p:cNvSpPr txBox="1"/>
          <p:nvPr/>
        </p:nvSpPr>
        <p:spPr>
          <a:xfrm>
            <a:off x="2100058" y="4764386"/>
            <a:ext cx="5946444" cy="338554"/>
          </a:xfrm>
          <a:prstGeom prst="rect">
            <a:avLst/>
          </a:prstGeom>
          <a:noFill/>
        </p:spPr>
        <p:txBody>
          <a:bodyPr wrap="square" rtlCol="0">
            <a:spAutoFit/>
          </a:bodyPr>
          <a:lstStyle/>
          <a:p>
            <a:r>
              <a:rPr lang="en-AU" sz="1600" b="1" dirty="0">
                <a:solidFill>
                  <a:srgbClr val="ED7D31"/>
                </a:solidFill>
                <a:latin typeface="Poppins" panose="00000500000000000000" pitchFamily="2" charset="0"/>
                <a:cs typeface="Poppins" panose="00000500000000000000" pitchFamily="2" charset="0"/>
              </a:rPr>
              <a:t>User Charges and Fees ($66.1m)</a:t>
            </a:r>
          </a:p>
        </p:txBody>
      </p:sp>
      <p:sp>
        <p:nvSpPr>
          <p:cNvPr id="9" name="TextBox 8">
            <a:extLst>
              <a:ext uri="{FF2B5EF4-FFF2-40B4-BE49-F238E27FC236}">
                <a16:creationId xmlns:a16="http://schemas.microsoft.com/office/drawing/2014/main" id="{D802A36E-6058-0A51-A3F7-97BAAA47E3EC}"/>
              </a:ext>
            </a:extLst>
          </p:cNvPr>
          <p:cNvSpPr txBox="1"/>
          <p:nvPr/>
        </p:nvSpPr>
        <p:spPr>
          <a:xfrm>
            <a:off x="9730371" y="1795211"/>
            <a:ext cx="2063634" cy="830997"/>
          </a:xfrm>
          <a:prstGeom prst="rect">
            <a:avLst/>
          </a:prstGeom>
          <a:noFill/>
        </p:spPr>
        <p:txBody>
          <a:bodyPr wrap="square" rtlCol="0">
            <a:spAutoFit/>
          </a:bodyPr>
          <a:lstStyle/>
          <a:p>
            <a:r>
              <a:rPr lang="en-AU" sz="1600" b="1" dirty="0">
                <a:solidFill>
                  <a:srgbClr val="70AD47"/>
                </a:solidFill>
                <a:latin typeface="Poppins" panose="00000500000000000000" pitchFamily="2" charset="0"/>
                <a:cs typeface="Poppins" panose="00000500000000000000" pitchFamily="2" charset="0"/>
              </a:rPr>
              <a:t>General Revenue ($144.7m)</a:t>
            </a:r>
          </a:p>
          <a:p>
            <a:endParaRPr lang="en-AU" sz="1600" dirty="0">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5F23DD83-8DEF-DCE1-4C7C-C5376DE508DD}"/>
              </a:ext>
            </a:extLst>
          </p:cNvPr>
          <p:cNvSpPr txBox="1"/>
          <p:nvPr/>
        </p:nvSpPr>
        <p:spPr>
          <a:xfrm>
            <a:off x="2940123" y="1132528"/>
            <a:ext cx="5946444" cy="338554"/>
          </a:xfrm>
          <a:prstGeom prst="rect">
            <a:avLst/>
          </a:prstGeom>
          <a:noFill/>
        </p:spPr>
        <p:txBody>
          <a:bodyPr wrap="square" rtlCol="0">
            <a:spAutoFit/>
          </a:bodyPr>
          <a:lstStyle/>
          <a:p>
            <a:r>
              <a:rPr lang="en-AU" sz="1600" b="1" dirty="0">
                <a:solidFill>
                  <a:srgbClr val="997300"/>
                </a:solidFill>
                <a:latin typeface="Poppins" panose="00000500000000000000" pitchFamily="2" charset="0"/>
                <a:cs typeface="Poppins" panose="00000500000000000000" pitchFamily="2" charset="0"/>
              </a:rPr>
              <a:t>Grants &amp; Contributions ($43.4m)</a:t>
            </a:r>
            <a:endParaRPr lang="en-AU" sz="1400" dirty="0">
              <a:latin typeface="Poppins" panose="00000500000000000000" pitchFamily="2" charset="0"/>
              <a:cs typeface="Poppins" panose="00000500000000000000" pitchFamily="2" charset="0"/>
            </a:endParaRPr>
          </a:p>
        </p:txBody>
      </p:sp>
      <p:sp>
        <p:nvSpPr>
          <p:cNvPr id="11" name="TextBox 10">
            <a:extLst>
              <a:ext uri="{FF2B5EF4-FFF2-40B4-BE49-F238E27FC236}">
                <a16:creationId xmlns:a16="http://schemas.microsoft.com/office/drawing/2014/main" id="{7B36B89E-3AF3-0D84-0A4C-0AC9537DF188}"/>
              </a:ext>
            </a:extLst>
          </p:cNvPr>
          <p:cNvSpPr txBox="1"/>
          <p:nvPr/>
        </p:nvSpPr>
        <p:spPr>
          <a:xfrm>
            <a:off x="2940123" y="2210431"/>
            <a:ext cx="5946444" cy="338554"/>
          </a:xfrm>
          <a:prstGeom prst="rect">
            <a:avLst/>
          </a:prstGeom>
          <a:noFill/>
        </p:spPr>
        <p:txBody>
          <a:bodyPr wrap="square" rtlCol="0">
            <a:spAutoFit/>
          </a:bodyPr>
          <a:lstStyle/>
          <a:p>
            <a:r>
              <a:rPr lang="en-AU" sz="1600" b="1" dirty="0">
                <a:solidFill>
                  <a:srgbClr val="0070C0"/>
                </a:solidFill>
                <a:latin typeface="Poppins" panose="00000500000000000000" pitchFamily="2" charset="0"/>
                <a:cs typeface="Poppins" panose="00000500000000000000" pitchFamily="2" charset="0"/>
              </a:rPr>
              <a:t>Other Income ($31.2m)</a:t>
            </a:r>
          </a:p>
        </p:txBody>
      </p:sp>
      <p:sp>
        <p:nvSpPr>
          <p:cNvPr id="12" name="TextBox 11">
            <a:extLst>
              <a:ext uri="{FF2B5EF4-FFF2-40B4-BE49-F238E27FC236}">
                <a16:creationId xmlns:a16="http://schemas.microsoft.com/office/drawing/2014/main" id="{CABA7776-05BF-8021-0E3B-BD680C8ED5D5}"/>
              </a:ext>
            </a:extLst>
          </p:cNvPr>
          <p:cNvSpPr txBox="1"/>
          <p:nvPr/>
        </p:nvSpPr>
        <p:spPr>
          <a:xfrm>
            <a:off x="2476197" y="3208353"/>
            <a:ext cx="5946444" cy="338554"/>
          </a:xfrm>
          <a:prstGeom prst="rect">
            <a:avLst/>
          </a:prstGeom>
          <a:noFill/>
        </p:spPr>
        <p:txBody>
          <a:bodyPr wrap="square" rtlCol="0">
            <a:spAutoFit/>
          </a:bodyPr>
          <a:lstStyle/>
          <a:p>
            <a:r>
              <a:rPr lang="en-AU" sz="1600" b="1" dirty="0">
                <a:solidFill>
                  <a:srgbClr val="7030A0"/>
                </a:solidFill>
                <a:latin typeface="Poppins" panose="00000500000000000000" pitchFamily="2" charset="0"/>
                <a:cs typeface="Poppins" panose="00000500000000000000" pitchFamily="2" charset="0"/>
              </a:rPr>
              <a:t>Interest Income ($9.8m)</a:t>
            </a:r>
          </a:p>
        </p:txBody>
      </p:sp>
      <p:sp>
        <p:nvSpPr>
          <p:cNvPr id="15" name="TextBox 14">
            <a:extLst>
              <a:ext uri="{FF2B5EF4-FFF2-40B4-BE49-F238E27FC236}">
                <a16:creationId xmlns:a16="http://schemas.microsoft.com/office/drawing/2014/main" id="{DFE6C7E7-3820-C7B0-0B34-56D400468912}"/>
              </a:ext>
            </a:extLst>
          </p:cNvPr>
          <p:cNvSpPr txBox="1"/>
          <p:nvPr/>
        </p:nvSpPr>
        <p:spPr>
          <a:xfrm>
            <a:off x="6019066" y="190266"/>
            <a:ext cx="4082483" cy="369332"/>
          </a:xfrm>
          <a:prstGeom prst="rect">
            <a:avLst/>
          </a:prstGeom>
          <a:noFill/>
        </p:spPr>
        <p:txBody>
          <a:bodyPr wrap="square" rtlCol="0">
            <a:spAutoFit/>
          </a:bodyPr>
          <a:lstStyle/>
          <a:p>
            <a:r>
              <a:rPr lang="en-AU" b="1" dirty="0">
                <a:latin typeface="Poppins" panose="00000500000000000000" pitchFamily="2" charset="0"/>
                <a:cs typeface="Poppins" panose="00000500000000000000" pitchFamily="2" charset="0"/>
              </a:rPr>
              <a:t>Consolidated revenue $343m</a:t>
            </a:r>
          </a:p>
        </p:txBody>
      </p:sp>
    </p:spTree>
    <p:extLst>
      <p:ext uri="{BB962C8B-B14F-4D97-AF65-F5344CB8AC3E}">
        <p14:creationId xmlns:p14="http://schemas.microsoft.com/office/powerpoint/2010/main" val="1835292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C2B4202-08FF-4CCE-8E9C-852A55FCD191}"/>
              </a:ext>
            </a:extLst>
          </p:cNvPr>
          <p:cNvSpPr>
            <a:spLocks noGrp="1"/>
          </p:cNvSpPr>
          <p:nvPr>
            <p:ph idx="1"/>
          </p:nvPr>
        </p:nvSpPr>
        <p:spPr>
          <a:xfrm>
            <a:off x="345989" y="164927"/>
            <a:ext cx="10783330" cy="695155"/>
          </a:xfrm>
        </p:spPr>
        <p:txBody>
          <a:bodyPr>
            <a:noAutofit/>
          </a:bodyPr>
          <a:lstStyle/>
          <a:p>
            <a:r>
              <a:rPr lang="en-AU" sz="3200" dirty="0">
                <a:latin typeface="Poppins" panose="00000500000000000000" pitchFamily="2" charset="0"/>
                <a:cs typeface="Poppins" panose="00000500000000000000" pitchFamily="2" charset="0"/>
              </a:rPr>
              <a:t>Expenditure Type</a:t>
            </a:r>
          </a:p>
        </p:txBody>
      </p:sp>
      <p:sp>
        <p:nvSpPr>
          <p:cNvPr id="3" name="TextBox 2">
            <a:extLst>
              <a:ext uri="{FF2B5EF4-FFF2-40B4-BE49-F238E27FC236}">
                <a16:creationId xmlns:a16="http://schemas.microsoft.com/office/drawing/2014/main" id="{48BCDC7C-478C-66D3-A81C-36A7C7DDD63C}"/>
              </a:ext>
            </a:extLst>
          </p:cNvPr>
          <p:cNvSpPr txBox="1"/>
          <p:nvPr/>
        </p:nvSpPr>
        <p:spPr>
          <a:xfrm>
            <a:off x="9779352" y="1616692"/>
            <a:ext cx="5641675" cy="584775"/>
          </a:xfrm>
          <a:prstGeom prst="rect">
            <a:avLst/>
          </a:prstGeom>
          <a:noFill/>
        </p:spPr>
        <p:txBody>
          <a:bodyPr wrap="square" rtlCol="0">
            <a:spAutoFit/>
          </a:bodyPr>
          <a:lstStyle/>
          <a:p>
            <a:r>
              <a:rPr lang="en-AU" sz="1600" b="1" dirty="0">
                <a:solidFill>
                  <a:srgbClr val="0070C0"/>
                </a:solidFill>
                <a:latin typeface="Poppins" panose="00000500000000000000" pitchFamily="2" charset="0"/>
                <a:cs typeface="Poppins" panose="00000500000000000000" pitchFamily="2" charset="0"/>
              </a:rPr>
              <a:t>Employee Costs </a:t>
            </a:r>
          </a:p>
          <a:p>
            <a:r>
              <a:rPr lang="en-AU" sz="1600" b="1" dirty="0">
                <a:solidFill>
                  <a:srgbClr val="0070C0"/>
                </a:solidFill>
                <a:latin typeface="Poppins" panose="00000500000000000000" pitchFamily="2" charset="0"/>
                <a:cs typeface="Poppins" panose="00000500000000000000" pitchFamily="2" charset="0"/>
              </a:rPr>
              <a:t>($156.4m)</a:t>
            </a:r>
            <a:endParaRPr lang="en-AU" sz="1600" dirty="0">
              <a:latin typeface="Poppins" panose="00000500000000000000" pitchFamily="2" charset="0"/>
              <a:cs typeface="Poppins" panose="00000500000000000000" pitchFamily="2" charset="0"/>
            </a:endParaRPr>
          </a:p>
        </p:txBody>
      </p:sp>
      <p:sp>
        <p:nvSpPr>
          <p:cNvPr id="5" name="TextBox 1">
            <a:extLst>
              <a:ext uri="{FF2B5EF4-FFF2-40B4-BE49-F238E27FC236}">
                <a16:creationId xmlns:a16="http://schemas.microsoft.com/office/drawing/2014/main" id="{D2152EBF-FFB0-8873-EFED-999E0E0D280B}"/>
              </a:ext>
            </a:extLst>
          </p:cNvPr>
          <p:cNvSpPr txBox="1"/>
          <p:nvPr/>
        </p:nvSpPr>
        <p:spPr>
          <a:xfrm>
            <a:off x="3317322" y="4998783"/>
            <a:ext cx="723221" cy="40004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1400" b="1">
                <a:solidFill>
                  <a:schemeClr val="bg1"/>
                </a:solidFill>
                <a:latin typeface="Poppins" panose="00000500000000000000" pitchFamily="2" charset="0"/>
                <a:cs typeface="Poppins" panose="00000500000000000000" pitchFamily="2" charset="0"/>
              </a:rPr>
              <a:t>0%</a:t>
            </a:r>
          </a:p>
        </p:txBody>
      </p:sp>
      <p:graphicFrame>
        <p:nvGraphicFramePr>
          <p:cNvPr id="4" name="Chart 3">
            <a:extLst>
              <a:ext uri="{FF2B5EF4-FFF2-40B4-BE49-F238E27FC236}">
                <a16:creationId xmlns:a16="http://schemas.microsoft.com/office/drawing/2014/main" id="{7370276E-7D49-4AD6-82C6-6A950AE4F7B5}"/>
              </a:ext>
            </a:extLst>
          </p:cNvPr>
          <p:cNvGraphicFramePr>
            <a:graphicFrameLocks/>
          </p:cNvGraphicFramePr>
          <p:nvPr>
            <p:extLst>
              <p:ext uri="{D42A27DB-BD31-4B8C-83A1-F6EECF244321}">
                <p14:modId xmlns:p14="http://schemas.microsoft.com/office/powerpoint/2010/main" val="506303773"/>
              </p:ext>
            </p:extLst>
          </p:nvPr>
        </p:nvGraphicFramePr>
        <p:xfrm>
          <a:off x="4700338" y="939249"/>
          <a:ext cx="6336644" cy="530532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0F42DE4C-4E6F-1DBB-ECE6-666D53B459CB}"/>
              </a:ext>
            </a:extLst>
          </p:cNvPr>
          <p:cNvSpPr txBox="1"/>
          <p:nvPr/>
        </p:nvSpPr>
        <p:spPr>
          <a:xfrm>
            <a:off x="5737654" y="244094"/>
            <a:ext cx="4082483" cy="369332"/>
          </a:xfrm>
          <a:prstGeom prst="rect">
            <a:avLst/>
          </a:prstGeom>
          <a:noFill/>
        </p:spPr>
        <p:txBody>
          <a:bodyPr wrap="square" rtlCol="0">
            <a:spAutoFit/>
          </a:bodyPr>
          <a:lstStyle/>
          <a:p>
            <a:r>
              <a:rPr lang="en-AU" b="1" dirty="0">
                <a:latin typeface="Poppins" panose="00000500000000000000" pitchFamily="2" charset="0"/>
                <a:cs typeface="Poppins" panose="00000500000000000000" pitchFamily="2" charset="0"/>
              </a:rPr>
              <a:t>Consolidated expenditure $311m</a:t>
            </a:r>
          </a:p>
        </p:txBody>
      </p:sp>
      <p:sp>
        <p:nvSpPr>
          <p:cNvPr id="6" name="TextBox 5">
            <a:extLst>
              <a:ext uri="{FF2B5EF4-FFF2-40B4-BE49-F238E27FC236}">
                <a16:creationId xmlns:a16="http://schemas.microsoft.com/office/drawing/2014/main" id="{B133B376-5CEF-4C84-DAA9-7FC143AEC9B4}"/>
              </a:ext>
            </a:extLst>
          </p:cNvPr>
          <p:cNvSpPr txBox="1"/>
          <p:nvPr/>
        </p:nvSpPr>
        <p:spPr>
          <a:xfrm>
            <a:off x="2226984" y="4829506"/>
            <a:ext cx="5641675" cy="338554"/>
          </a:xfrm>
          <a:prstGeom prst="rect">
            <a:avLst/>
          </a:prstGeom>
          <a:noFill/>
        </p:spPr>
        <p:txBody>
          <a:bodyPr wrap="square" rtlCol="0">
            <a:spAutoFit/>
          </a:bodyPr>
          <a:lstStyle/>
          <a:p>
            <a:r>
              <a:rPr lang="en-AU" sz="1600" b="1" dirty="0">
                <a:solidFill>
                  <a:srgbClr val="70AD47"/>
                </a:solidFill>
                <a:latin typeface="Poppins" panose="00000500000000000000" pitchFamily="2" charset="0"/>
                <a:cs typeface="Poppins" panose="00000500000000000000" pitchFamily="2" charset="0"/>
              </a:rPr>
              <a:t>Materials &amp; Services ($100.4m)</a:t>
            </a:r>
            <a:endParaRPr lang="en-AU" sz="1600" dirty="0">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AE6A0935-6E65-97EA-8252-22D36C2D9D43}"/>
              </a:ext>
            </a:extLst>
          </p:cNvPr>
          <p:cNvSpPr txBox="1"/>
          <p:nvPr/>
        </p:nvSpPr>
        <p:spPr>
          <a:xfrm>
            <a:off x="3101417" y="1875159"/>
            <a:ext cx="5641675" cy="338554"/>
          </a:xfrm>
          <a:prstGeom prst="rect">
            <a:avLst/>
          </a:prstGeom>
          <a:noFill/>
        </p:spPr>
        <p:txBody>
          <a:bodyPr wrap="square" rtlCol="0">
            <a:spAutoFit/>
          </a:bodyPr>
          <a:lstStyle/>
          <a:p>
            <a:r>
              <a:rPr lang="en-AU" sz="1600" b="1" dirty="0">
                <a:solidFill>
                  <a:srgbClr val="ED7D31"/>
                </a:solidFill>
                <a:latin typeface="Poppins" panose="00000500000000000000" pitchFamily="2" charset="0"/>
                <a:cs typeface="Poppins" panose="00000500000000000000" pitchFamily="2" charset="0"/>
              </a:rPr>
              <a:t>Depreciation ($38.9m)</a:t>
            </a:r>
            <a:endParaRPr lang="en-AU" sz="1600" dirty="0">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1E94AB98-C01C-BEFD-492D-61E541795E87}"/>
              </a:ext>
            </a:extLst>
          </p:cNvPr>
          <p:cNvSpPr txBox="1"/>
          <p:nvPr/>
        </p:nvSpPr>
        <p:spPr>
          <a:xfrm>
            <a:off x="5047822" y="762796"/>
            <a:ext cx="5641675" cy="338554"/>
          </a:xfrm>
          <a:prstGeom prst="rect">
            <a:avLst/>
          </a:prstGeom>
          <a:noFill/>
        </p:spPr>
        <p:txBody>
          <a:bodyPr wrap="square" rtlCol="0">
            <a:spAutoFit/>
          </a:bodyPr>
          <a:lstStyle/>
          <a:p>
            <a:r>
              <a:rPr lang="en-AU" sz="1600" b="1" dirty="0">
                <a:solidFill>
                  <a:srgbClr val="7030A0"/>
                </a:solidFill>
                <a:latin typeface="Poppins" panose="00000500000000000000" pitchFamily="2" charset="0"/>
                <a:cs typeface="Poppins" panose="00000500000000000000" pitchFamily="2" charset="0"/>
              </a:rPr>
              <a:t>Other Expenses ($13.6m)</a:t>
            </a:r>
            <a:endParaRPr lang="en-AU" sz="16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582508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E2C9041A-DB1F-4AA4-8C09-B57AEAE64AA6}"/>
              </a:ext>
            </a:extLst>
          </p:cNvPr>
          <p:cNvSpPr>
            <a:spLocks noGrp="1"/>
          </p:cNvSpPr>
          <p:nvPr>
            <p:ph type="ftr" sz="quarter" idx="3"/>
          </p:nvPr>
        </p:nvSpPr>
        <p:spPr>
          <a:xfrm>
            <a:off x="384825" y="119254"/>
            <a:ext cx="10526560" cy="566111"/>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US" sz="2800" dirty="0">
                <a:latin typeface="Poppins Medium" panose="00000600000000000000" pitchFamily="2" charset="0"/>
                <a:cs typeface="Poppins Medium" panose="00000600000000000000" pitchFamily="2" charset="0"/>
              </a:rPr>
              <a:t>2025/26 Term Financial Plan (LTFP), 10 years</a:t>
            </a:r>
            <a:endParaRPr lang="en-AU" sz="2800" dirty="0">
              <a:solidFill>
                <a:srgbClr val="FF0000"/>
              </a:solidFill>
              <a:latin typeface="Poppins Medium" panose="00000600000000000000" pitchFamily="2" charset="0"/>
              <a:cs typeface="Poppins Medium" panose="00000600000000000000" pitchFamily="2" charset="0"/>
            </a:endParaRPr>
          </a:p>
        </p:txBody>
      </p:sp>
      <p:pic>
        <p:nvPicPr>
          <p:cNvPr id="3" name="Picture 2">
            <a:extLst>
              <a:ext uri="{FF2B5EF4-FFF2-40B4-BE49-F238E27FC236}">
                <a16:creationId xmlns:a16="http://schemas.microsoft.com/office/drawing/2014/main" id="{2834AD98-5A32-3886-5123-F4B84E5495B8}"/>
              </a:ext>
            </a:extLst>
          </p:cNvPr>
          <p:cNvPicPr>
            <a:picLocks noChangeAspect="1"/>
          </p:cNvPicPr>
          <p:nvPr/>
        </p:nvPicPr>
        <p:blipFill>
          <a:blip r:embed="rId3"/>
          <a:stretch>
            <a:fillRect/>
          </a:stretch>
        </p:blipFill>
        <p:spPr>
          <a:xfrm>
            <a:off x="500228" y="685365"/>
            <a:ext cx="11191544" cy="5110221"/>
          </a:xfrm>
          <a:prstGeom prst="rect">
            <a:avLst/>
          </a:prstGeom>
        </p:spPr>
      </p:pic>
      <p:sp>
        <p:nvSpPr>
          <p:cNvPr id="4" name="Rectangle 3">
            <a:extLst>
              <a:ext uri="{FF2B5EF4-FFF2-40B4-BE49-F238E27FC236}">
                <a16:creationId xmlns:a16="http://schemas.microsoft.com/office/drawing/2014/main" id="{D2A19339-236B-87F3-ADDC-A6DF142A223A}"/>
              </a:ext>
            </a:extLst>
          </p:cNvPr>
          <p:cNvSpPr/>
          <p:nvPr/>
        </p:nvSpPr>
        <p:spPr>
          <a:xfrm>
            <a:off x="384825" y="1720190"/>
            <a:ext cx="11400775" cy="204952"/>
          </a:xfrm>
          <a:prstGeom prst="rect">
            <a:avLst/>
          </a:prstGeom>
          <a:solidFill>
            <a:srgbClr val="FFFF0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84135185-C88B-FFD1-7C52-654A6E54EF14}"/>
              </a:ext>
            </a:extLst>
          </p:cNvPr>
          <p:cNvSpPr/>
          <p:nvPr/>
        </p:nvSpPr>
        <p:spPr>
          <a:xfrm>
            <a:off x="326254" y="4268174"/>
            <a:ext cx="11459346" cy="204952"/>
          </a:xfrm>
          <a:prstGeom prst="rect">
            <a:avLst/>
          </a:prstGeom>
          <a:solidFill>
            <a:srgbClr val="FFFF0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13F14FD0-EB68-8BD7-19DF-8C6697AABD7D}"/>
              </a:ext>
            </a:extLst>
          </p:cNvPr>
          <p:cNvSpPr/>
          <p:nvPr/>
        </p:nvSpPr>
        <p:spPr>
          <a:xfrm>
            <a:off x="384825" y="2572407"/>
            <a:ext cx="11459347" cy="204952"/>
          </a:xfrm>
          <a:prstGeom prst="rect">
            <a:avLst/>
          </a:prstGeom>
          <a:solidFill>
            <a:srgbClr val="FFFF0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FB5BB198-8520-9A31-B5AA-9CEC37366A4E}"/>
              </a:ext>
            </a:extLst>
          </p:cNvPr>
          <p:cNvSpPr/>
          <p:nvPr/>
        </p:nvSpPr>
        <p:spPr>
          <a:xfrm>
            <a:off x="366327" y="5507951"/>
            <a:ext cx="11459346" cy="352287"/>
          </a:xfrm>
          <a:prstGeom prst="rect">
            <a:avLst/>
          </a:prstGeom>
          <a:solidFill>
            <a:srgbClr val="FFFF0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15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4BBFDFB-7A3A-EC08-375F-B1619C6A1D21}"/>
              </a:ext>
            </a:extLst>
          </p:cNvPr>
          <p:cNvGrpSpPr/>
          <p:nvPr/>
        </p:nvGrpSpPr>
        <p:grpSpPr>
          <a:xfrm>
            <a:off x="4979741" y="166914"/>
            <a:ext cx="7023573" cy="6524172"/>
            <a:chOff x="4998890" y="169089"/>
            <a:chExt cx="7193110" cy="6681654"/>
          </a:xfrm>
        </p:grpSpPr>
        <p:pic>
          <p:nvPicPr>
            <p:cNvPr id="4" name="Picture 3">
              <a:extLst>
                <a:ext uri="{FF2B5EF4-FFF2-40B4-BE49-F238E27FC236}">
                  <a16:creationId xmlns:a16="http://schemas.microsoft.com/office/drawing/2014/main" id="{B68F308E-D8A8-08CB-F297-720FA1533155}"/>
                </a:ext>
              </a:extLst>
            </p:cNvPr>
            <p:cNvPicPr>
              <a:picLocks noChangeAspect="1"/>
            </p:cNvPicPr>
            <p:nvPr/>
          </p:nvPicPr>
          <p:blipFill>
            <a:blip r:embed="rId3"/>
            <a:srcRect t="30701" r="38136"/>
            <a:stretch>
              <a:fillRect/>
            </a:stretch>
          </p:blipFill>
          <p:spPr>
            <a:xfrm>
              <a:off x="4998890" y="169089"/>
              <a:ext cx="7193110" cy="4286623"/>
            </a:xfrm>
            <a:prstGeom prst="rect">
              <a:avLst/>
            </a:prstGeom>
          </p:spPr>
        </p:pic>
        <p:pic>
          <p:nvPicPr>
            <p:cNvPr id="3" name="Picture 2">
              <a:extLst>
                <a:ext uri="{FF2B5EF4-FFF2-40B4-BE49-F238E27FC236}">
                  <a16:creationId xmlns:a16="http://schemas.microsoft.com/office/drawing/2014/main" id="{56D135CE-D9D1-C11A-AAC5-117BE71CEDB1}"/>
                </a:ext>
              </a:extLst>
            </p:cNvPr>
            <p:cNvPicPr>
              <a:picLocks noChangeAspect="1"/>
            </p:cNvPicPr>
            <p:nvPr/>
          </p:nvPicPr>
          <p:blipFill>
            <a:blip r:embed="rId3"/>
            <a:srcRect l="63487" t="31053" r="5762" b="17678"/>
            <a:stretch>
              <a:fillRect/>
            </a:stretch>
          </p:blipFill>
          <p:spPr>
            <a:xfrm>
              <a:off x="5421083" y="3679371"/>
              <a:ext cx="3575396" cy="3171372"/>
            </a:xfrm>
            <a:prstGeom prst="rect">
              <a:avLst/>
            </a:prstGeom>
          </p:spPr>
        </p:pic>
      </p:grpSp>
      <p:pic>
        <p:nvPicPr>
          <p:cNvPr id="6" name="Picture 5">
            <a:extLst>
              <a:ext uri="{FF2B5EF4-FFF2-40B4-BE49-F238E27FC236}">
                <a16:creationId xmlns:a16="http://schemas.microsoft.com/office/drawing/2014/main" id="{1C4ADA53-3DE7-2DF3-1534-E195EEB7BC05}"/>
              </a:ext>
            </a:extLst>
          </p:cNvPr>
          <p:cNvPicPr>
            <a:picLocks noChangeAspect="1"/>
          </p:cNvPicPr>
          <p:nvPr/>
        </p:nvPicPr>
        <p:blipFill>
          <a:blip r:embed="rId3"/>
          <a:srcRect l="3121" t="5517" r="53126" b="74189"/>
          <a:stretch>
            <a:fillRect/>
          </a:stretch>
        </p:blipFill>
        <p:spPr>
          <a:xfrm>
            <a:off x="188686" y="65314"/>
            <a:ext cx="5087259" cy="1255312"/>
          </a:xfrm>
          <a:prstGeom prst="rect">
            <a:avLst/>
          </a:prstGeom>
        </p:spPr>
      </p:pic>
      <p:sp>
        <p:nvSpPr>
          <p:cNvPr id="7" name="Rectangle 6">
            <a:extLst>
              <a:ext uri="{FF2B5EF4-FFF2-40B4-BE49-F238E27FC236}">
                <a16:creationId xmlns:a16="http://schemas.microsoft.com/office/drawing/2014/main" id="{BF718FB1-3549-7C16-C184-64F00D275B5B}"/>
              </a:ext>
            </a:extLst>
          </p:cNvPr>
          <p:cNvSpPr/>
          <p:nvPr/>
        </p:nvSpPr>
        <p:spPr>
          <a:xfrm>
            <a:off x="5373878" y="166914"/>
            <a:ext cx="6629436" cy="47897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5291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DAA74215C5E14AB4D000DEBEEE51E6" ma:contentTypeVersion="20" ma:contentTypeDescription="Create a new document." ma:contentTypeScope="" ma:versionID="2dfbb83bf947e6727927e3d4c9609f1e">
  <xsd:schema xmlns:xsd="http://www.w3.org/2001/XMLSchema" xmlns:xs="http://www.w3.org/2001/XMLSchema" xmlns:p="http://schemas.microsoft.com/office/2006/metadata/properties" xmlns:ns2="b77a2cd4-c344-40f6-9ace-a98720887d0c" xmlns:ns3="4492c5bf-6769-4732-a53b-5ae9798f89c8" targetNamespace="http://schemas.microsoft.com/office/2006/metadata/properties" ma:root="true" ma:fieldsID="7f80e0ca205ad725e7a65b81a85fd4f8" ns2:_="" ns3:_="">
    <xsd:import namespace="b77a2cd4-c344-40f6-9ace-a98720887d0c"/>
    <xsd:import namespace="4492c5bf-6769-4732-a53b-5ae9798f89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Contributions"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7a2cd4-c344-40f6-9ace-a98720887d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aaecb9e-feaf-46cf-9c91-c06a50fcc110" ma:termSetId="09814cd3-568e-fe90-9814-8d621ff8fb84" ma:anchorId="fba54fb3-c3e1-fe81-a776-ca4b69148c4d" ma:open="true" ma:isKeyword="false">
      <xsd:complexType>
        <xsd:sequence>
          <xsd:element ref="pc:Terms" minOccurs="0" maxOccurs="1"/>
        </xsd:sequence>
      </xsd:complexType>
    </xsd:element>
    <xsd:element name="Contributions" ma:index="23" nillable="true" ma:displayName="Contributions" ma:format="Dropdown" ma:internalName="Contributions">
      <xsd:simpleType>
        <xsd:restriction base="dms:Text">
          <xsd:maxLength value="255"/>
        </xsd:restriction>
      </xsd:simple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92c5bf-6769-4732-a53b-5ae9798f89c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351c96-e426-4ead-ab35-ddf0a333dfd2}" ma:internalName="TaxCatchAll" ma:showField="CatchAllData" ma:web="4492c5bf-6769-4732-a53b-5ae9798f89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77a2cd4-c344-40f6-9ace-a98720887d0c">
      <Terms xmlns="http://schemas.microsoft.com/office/infopath/2007/PartnerControls"/>
    </lcf76f155ced4ddcb4097134ff3c332f>
    <Contributions xmlns="b77a2cd4-c344-40f6-9ace-a98720887d0c" xsi:nil="true"/>
    <TaxCatchAll xmlns="4492c5bf-6769-4732-a53b-5ae9798f89c8" xsi:nil="true"/>
  </documentManagement>
</p:properties>
</file>

<file path=customXml/itemProps1.xml><?xml version="1.0" encoding="utf-8"?>
<ds:datastoreItem xmlns:ds="http://schemas.openxmlformats.org/officeDocument/2006/customXml" ds:itemID="{3CA13FB8-1874-4959-898D-ABBF2A3028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7a2cd4-c344-40f6-9ace-a98720887d0c"/>
    <ds:schemaRef ds:uri="4492c5bf-6769-4732-a53b-5ae9798f89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56A8F3-BC77-45B1-957A-1B7F50FA2311}">
  <ds:schemaRefs>
    <ds:schemaRef ds:uri="http://schemas.microsoft.com/sharepoint/v3/contenttype/forms"/>
  </ds:schemaRefs>
</ds:datastoreItem>
</file>

<file path=customXml/itemProps3.xml><?xml version="1.0" encoding="utf-8"?>
<ds:datastoreItem xmlns:ds="http://schemas.openxmlformats.org/officeDocument/2006/customXml" ds:itemID="{56677507-E73A-4C91-B69B-3FF4ECBDD440}">
  <ds:schemaRefs>
    <ds:schemaRef ds:uri="http://schemas.microsoft.com/office/2006/metadata/properties"/>
    <ds:schemaRef ds:uri="http://purl.org/dc/elements/1.1/"/>
    <ds:schemaRef ds:uri="http://schemas.microsoft.com/office/infopath/2007/PartnerControls"/>
    <ds:schemaRef ds:uri="http://purl.org/dc/dcmitype/"/>
    <ds:schemaRef ds:uri="4492c5bf-6769-4732-a53b-5ae9798f89c8"/>
    <ds:schemaRef ds:uri="b77a2cd4-c344-40f6-9ace-a98720887d0c"/>
    <ds:schemaRef ds:uri="http://schemas.microsoft.com/office/2006/documentManagement/type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354</TotalTime>
  <Words>1271</Words>
  <Application>Microsoft Office PowerPoint</Application>
  <PresentationFormat>Widescreen</PresentationFormat>
  <Paragraphs>209</Paragraphs>
  <Slides>24</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Calibri</vt:lpstr>
      <vt:lpstr>Calibri Light</vt:lpstr>
      <vt:lpstr>Courier New</vt:lpstr>
      <vt:lpstr>Poppins</vt:lpstr>
      <vt:lpstr>Poppins </vt:lpstr>
      <vt:lpstr>Poppins Medium</vt:lpstr>
      <vt:lpstr>Office Theme</vt:lpstr>
      <vt:lpstr>PowerPoint Presentation</vt:lpstr>
      <vt:lpstr>PowerPoint Presentation</vt:lpstr>
      <vt:lpstr>PowerPoint Presentation</vt:lpstr>
      <vt:lpstr>Council finance 101</vt:lpstr>
      <vt:lpstr>PowerPoint Presentation</vt:lpstr>
      <vt:lpstr>PowerPoint Presentation</vt:lpstr>
      <vt:lpstr>PowerPoint Presentation</vt:lpstr>
      <vt:lpstr>PowerPoint Presentation</vt:lpstr>
      <vt:lpstr>PowerPoint Presentation</vt:lpstr>
      <vt:lpstr>Capital infrastructure</vt:lpstr>
      <vt:lpstr>PowerPoint Presentation</vt:lpstr>
      <vt:lpstr>PowerPoint Presentation</vt:lpstr>
      <vt:lpstr>PowerPoint Presentation</vt:lpstr>
      <vt:lpstr>Council’s Reserves</vt:lpstr>
      <vt:lpstr>PowerPoint Presentation</vt:lpstr>
      <vt:lpstr>PowerPoint Presentation</vt:lpstr>
      <vt:lpstr>PowerPoint Presentation</vt:lpstr>
      <vt:lpstr>Financial impacts of new assets</vt:lpstr>
      <vt:lpstr>PowerPoint Presentation</vt:lpstr>
      <vt:lpstr>PowerPoint Presentation</vt:lpstr>
      <vt:lpstr>PowerPoint Presentation</vt:lpstr>
      <vt:lpstr>PowerPoint Presentation</vt:lpstr>
      <vt:lpstr>PowerPoint Presentation</vt:lpstr>
      <vt:lpstr>PowerPoint Presentation</vt:lpstr>
    </vt:vector>
  </TitlesOfParts>
  <Company>Inner West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Sleiman</dc:creator>
  <cp:lastModifiedBy>Patricia Sim</cp:lastModifiedBy>
  <cp:revision>5</cp:revision>
  <cp:lastPrinted>2025-06-11T02:34:55Z</cp:lastPrinted>
  <dcterms:created xsi:type="dcterms:W3CDTF">2024-09-09T05:55:36Z</dcterms:created>
  <dcterms:modified xsi:type="dcterms:W3CDTF">2025-06-11T06:25:24Z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0x01010020DAA74215C5E14AB4D000DEBEEE51E6</vt:lpwstr>
  </property>
  <property fmtid="{D5CDD505-2E9C-101B-9397-08002B2CF9AE}" pid="3" name="MediaServiceImageTags">
    <vt:lpwstr/>
  </property>
</Properties>
</file>